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2"/>
  </p:notesMasterIdLst>
  <p:sldIdLst>
    <p:sldId id="256" r:id="rId4"/>
    <p:sldId id="269" r:id="rId5"/>
    <p:sldId id="267" r:id="rId6"/>
    <p:sldId id="270" r:id="rId7"/>
    <p:sldId id="257" r:id="rId8"/>
    <p:sldId id="271" r:id="rId9"/>
    <p:sldId id="265" r:id="rId10"/>
    <p:sldId id="266" r:id="rId11"/>
    <p:sldId id="260" r:id="rId12"/>
    <p:sldId id="268" r:id="rId13"/>
    <p:sldId id="259" r:id="rId14"/>
    <p:sldId id="272" r:id="rId15"/>
    <p:sldId id="261" r:id="rId16"/>
    <p:sldId id="258" r:id="rId17"/>
    <p:sldId id="273" r:id="rId18"/>
    <p:sldId id="262" r:id="rId19"/>
    <p:sldId id="263"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1B096-152F-4D9D-83FF-3447CF5CA23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885090C-2245-41E8-B364-2C99E9C750A5}">
      <dgm:prSet phldrT="[Text]"/>
      <dgm:spPr/>
      <dgm:t>
        <a:bodyPr/>
        <a:lstStyle/>
        <a:p>
          <a:r>
            <a:rPr lang="en-US" dirty="0" smtClean="0"/>
            <a:t>Treatment Adherence</a:t>
          </a:r>
          <a:endParaRPr lang="en-US" dirty="0"/>
        </a:p>
      </dgm:t>
    </dgm:pt>
    <dgm:pt modelId="{D1ABDA5A-F98F-40FE-8DCB-309840C57FAD}" type="parTrans" cxnId="{0F26C8CE-D137-47B4-A1A3-C970B09BE8E4}">
      <dgm:prSet/>
      <dgm:spPr/>
      <dgm:t>
        <a:bodyPr/>
        <a:lstStyle/>
        <a:p>
          <a:endParaRPr lang="en-US"/>
        </a:p>
      </dgm:t>
    </dgm:pt>
    <dgm:pt modelId="{877DE67F-18BD-431B-9197-43D893B62CAB}" type="sibTrans" cxnId="{0F26C8CE-D137-47B4-A1A3-C970B09BE8E4}">
      <dgm:prSet/>
      <dgm:spPr/>
      <dgm:t>
        <a:bodyPr/>
        <a:lstStyle/>
        <a:p>
          <a:endParaRPr lang="en-US"/>
        </a:p>
      </dgm:t>
    </dgm:pt>
    <dgm:pt modelId="{DCF95EE4-8233-43EE-9039-7682D3C65C69}">
      <dgm:prSet phldrT="[Text]"/>
      <dgm:spPr/>
      <dgm:t>
        <a:bodyPr/>
        <a:lstStyle/>
        <a:p>
          <a:r>
            <a:rPr lang="en-US" dirty="0" smtClean="0"/>
            <a:t>Health Literacy</a:t>
          </a:r>
          <a:endParaRPr lang="en-US" dirty="0"/>
        </a:p>
      </dgm:t>
    </dgm:pt>
    <dgm:pt modelId="{D48C31C6-1346-43D4-A1BF-CAB290811F56}" type="parTrans" cxnId="{21097765-6C01-422C-8276-C9E7D7EDDA71}">
      <dgm:prSet/>
      <dgm:spPr/>
      <dgm:t>
        <a:bodyPr/>
        <a:lstStyle/>
        <a:p>
          <a:endParaRPr lang="en-US"/>
        </a:p>
      </dgm:t>
    </dgm:pt>
    <dgm:pt modelId="{6EEEF914-3724-4A7E-91BA-07267B2C4D75}" type="sibTrans" cxnId="{21097765-6C01-422C-8276-C9E7D7EDDA71}">
      <dgm:prSet/>
      <dgm:spPr/>
      <dgm:t>
        <a:bodyPr/>
        <a:lstStyle/>
        <a:p>
          <a:endParaRPr lang="en-US"/>
        </a:p>
      </dgm:t>
    </dgm:pt>
    <dgm:pt modelId="{C7393E6E-88E9-44A9-9488-3956949EE5D4}">
      <dgm:prSet phldrT="[Text]"/>
      <dgm:spPr/>
      <dgm:t>
        <a:bodyPr/>
        <a:lstStyle/>
        <a:p>
          <a:r>
            <a:rPr lang="en-US" dirty="0" smtClean="0"/>
            <a:t>Social Determinants of Health</a:t>
          </a:r>
          <a:endParaRPr lang="en-US" dirty="0"/>
        </a:p>
      </dgm:t>
    </dgm:pt>
    <dgm:pt modelId="{4DEC2DCF-39A1-491A-9BB8-CF0C774AA5C5}" type="parTrans" cxnId="{5BB88CF3-5104-4448-8000-1D2DCF01520C}">
      <dgm:prSet/>
      <dgm:spPr/>
      <dgm:t>
        <a:bodyPr/>
        <a:lstStyle/>
        <a:p>
          <a:endParaRPr lang="en-US"/>
        </a:p>
      </dgm:t>
    </dgm:pt>
    <dgm:pt modelId="{7BE23ADF-75F0-4D63-ABEF-FE9BB8243AEC}" type="sibTrans" cxnId="{5BB88CF3-5104-4448-8000-1D2DCF01520C}">
      <dgm:prSet/>
      <dgm:spPr/>
      <dgm:t>
        <a:bodyPr/>
        <a:lstStyle/>
        <a:p>
          <a:endParaRPr lang="en-US"/>
        </a:p>
      </dgm:t>
    </dgm:pt>
    <dgm:pt modelId="{15E15EBC-5AFB-400D-B528-A85981CEE36D}">
      <dgm:prSet phldrT="[Text]"/>
      <dgm:spPr/>
      <dgm:t>
        <a:bodyPr/>
        <a:lstStyle/>
        <a:p>
          <a:r>
            <a:rPr lang="en-US" dirty="0" smtClean="0"/>
            <a:t>Family-Provider Communication</a:t>
          </a:r>
          <a:endParaRPr lang="en-US" dirty="0"/>
        </a:p>
      </dgm:t>
    </dgm:pt>
    <dgm:pt modelId="{46D28E2C-BFAB-4C83-9837-3BA84AC552EB}" type="parTrans" cxnId="{A5F97BC6-EFD0-4FA3-A162-53104CC9098A}">
      <dgm:prSet/>
      <dgm:spPr/>
      <dgm:t>
        <a:bodyPr/>
        <a:lstStyle/>
        <a:p>
          <a:endParaRPr lang="en-US"/>
        </a:p>
      </dgm:t>
    </dgm:pt>
    <dgm:pt modelId="{1D900078-E067-43AD-9C8F-663DAF4394ED}" type="sibTrans" cxnId="{A5F97BC6-EFD0-4FA3-A162-53104CC9098A}">
      <dgm:prSet/>
      <dgm:spPr/>
      <dgm:t>
        <a:bodyPr/>
        <a:lstStyle/>
        <a:p>
          <a:endParaRPr lang="en-US"/>
        </a:p>
      </dgm:t>
    </dgm:pt>
    <dgm:pt modelId="{73CA0AC3-A4D3-4612-A544-DB1EC53583AB}">
      <dgm:prSet phldrT="[Text]"/>
      <dgm:spPr/>
      <dgm:t>
        <a:bodyPr/>
        <a:lstStyle/>
        <a:p>
          <a:r>
            <a:rPr lang="en-US" dirty="0" smtClean="0"/>
            <a:t>Family Characteristics</a:t>
          </a:r>
          <a:endParaRPr lang="en-US" dirty="0"/>
        </a:p>
      </dgm:t>
    </dgm:pt>
    <dgm:pt modelId="{3326EFF2-3D51-42E8-9461-276887916F83}" type="parTrans" cxnId="{357A5729-FCDA-4676-9C09-6CCF71366215}">
      <dgm:prSet/>
      <dgm:spPr/>
      <dgm:t>
        <a:bodyPr/>
        <a:lstStyle/>
        <a:p>
          <a:endParaRPr lang="en-US"/>
        </a:p>
      </dgm:t>
    </dgm:pt>
    <dgm:pt modelId="{9047FF41-C1C9-478A-ABFF-685254B0FA0B}" type="sibTrans" cxnId="{357A5729-FCDA-4676-9C09-6CCF71366215}">
      <dgm:prSet/>
      <dgm:spPr/>
      <dgm:t>
        <a:bodyPr/>
        <a:lstStyle/>
        <a:p>
          <a:endParaRPr lang="en-US"/>
        </a:p>
      </dgm:t>
    </dgm:pt>
    <dgm:pt modelId="{2324B8AD-6161-4C39-A9AF-28AE07B87165}" type="pres">
      <dgm:prSet presAssocID="{53A1B096-152F-4D9D-83FF-3447CF5CA23D}" presName="Name0" presStyleCnt="0">
        <dgm:presLayoutVars>
          <dgm:chMax val="1"/>
          <dgm:dir/>
          <dgm:animLvl val="ctr"/>
          <dgm:resizeHandles val="exact"/>
        </dgm:presLayoutVars>
      </dgm:prSet>
      <dgm:spPr/>
      <dgm:t>
        <a:bodyPr/>
        <a:lstStyle/>
        <a:p>
          <a:endParaRPr lang="en-US"/>
        </a:p>
      </dgm:t>
    </dgm:pt>
    <dgm:pt modelId="{DE79595C-D283-420C-B73D-8CFCD62FD3F9}" type="pres">
      <dgm:prSet presAssocID="{8885090C-2245-41E8-B364-2C99E9C750A5}" presName="centerShape" presStyleLbl="node0" presStyleIdx="0" presStyleCnt="1"/>
      <dgm:spPr/>
      <dgm:t>
        <a:bodyPr/>
        <a:lstStyle/>
        <a:p>
          <a:endParaRPr lang="en-US"/>
        </a:p>
      </dgm:t>
    </dgm:pt>
    <dgm:pt modelId="{97E1F946-51F0-46DB-A954-CF65C0B8631F}" type="pres">
      <dgm:prSet presAssocID="{DCF95EE4-8233-43EE-9039-7682D3C65C69}" presName="node" presStyleLbl="node1" presStyleIdx="0" presStyleCnt="4">
        <dgm:presLayoutVars>
          <dgm:bulletEnabled val="1"/>
        </dgm:presLayoutVars>
      </dgm:prSet>
      <dgm:spPr/>
      <dgm:t>
        <a:bodyPr/>
        <a:lstStyle/>
        <a:p>
          <a:endParaRPr lang="en-US"/>
        </a:p>
      </dgm:t>
    </dgm:pt>
    <dgm:pt modelId="{DE6A6321-A4F0-4597-954D-BFE48A4B3A45}" type="pres">
      <dgm:prSet presAssocID="{DCF95EE4-8233-43EE-9039-7682D3C65C69}" presName="dummy" presStyleCnt="0"/>
      <dgm:spPr/>
    </dgm:pt>
    <dgm:pt modelId="{C251D266-095C-4D33-AFC8-98DB46E93021}" type="pres">
      <dgm:prSet presAssocID="{6EEEF914-3724-4A7E-91BA-07267B2C4D75}" presName="sibTrans" presStyleLbl="sibTrans2D1" presStyleIdx="0" presStyleCnt="4"/>
      <dgm:spPr/>
      <dgm:t>
        <a:bodyPr/>
        <a:lstStyle/>
        <a:p>
          <a:endParaRPr lang="en-US"/>
        </a:p>
      </dgm:t>
    </dgm:pt>
    <dgm:pt modelId="{915AA743-D8C2-49BF-B2F3-60C132BA03B8}" type="pres">
      <dgm:prSet presAssocID="{C7393E6E-88E9-44A9-9488-3956949EE5D4}" presName="node" presStyleLbl="node1" presStyleIdx="1" presStyleCnt="4">
        <dgm:presLayoutVars>
          <dgm:bulletEnabled val="1"/>
        </dgm:presLayoutVars>
      </dgm:prSet>
      <dgm:spPr/>
      <dgm:t>
        <a:bodyPr/>
        <a:lstStyle/>
        <a:p>
          <a:endParaRPr lang="en-US"/>
        </a:p>
      </dgm:t>
    </dgm:pt>
    <dgm:pt modelId="{8DBF2C77-75DF-4D8D-B5B5-E4DF96CF532A}" type="pres">
      <dgm:prSet presAssocID="{C7393E6E-88E9-44A9-9488-3956949EE5D4}" presName="dummy" presStyleCnt="0"/>
      <dgm:spPr/>
    </dgm:pt>
    <dgm:pt modelId="{7FADCA1C-819A-4B27-BB0F-1DF0276B21EB}" type="pres">
      <dgm:prSet presAssocID="{7BE23ADF-75F0-4D63-ABEF-FE9BB8243AEC}" presName="sibTrans" presStyleLbl="sibTrans2D1" presStyleIdx="1" presStyleCnt="4"/>
      <dgm:spPr/>
      <dgm:t>
        <a:bodyPr/>
        <a:lstStyle/>
        <a:p>
          <a:endParaRPr lang="en-US"/>
        </a:p>
      </dgm:t>
    </dgm:pt>
    <dgm:pt modelId="{B2BFC96D-6F7B-4D54-8961-C0E9353EBFA2}" type="pres">
      <dgm:prSet presAssocID="{15E15EBC-5AFB-400D-B528-A85981CEE36D}" presName="node" presStyleLbl="node1" presStyleIdx="2" presStyleCnt="4">
        <dgm:presLayoutVars>
          <dgm:bulletEnabled val="1"/>
        </dgm:presLayoutVars>
      </dgm:prSet>
      <dgm:spPr/>
      <dgm:t>
        <a:bodyPr/>
        <a:lstStyle/>
        <a:p>
          <a:endParaRPr lang="en-US"/>
        </a:p>
      </dgm:t>
    </dgm:pt>
    <dgm:pt modelId="{56E35CAA-0206-4470-8F31-72A9777EE21F}" type="pres">
      <dgm:prSet presAssocID="{15E15EBC-5AFB-400D-B528-A85981CEE36D}" presName="dummy" presStyleCnt="0"/>
      <dgm:spPr/>
    </dgm:pt>
    <dgm:pt modelId="{1D897EFE-60FC-4DCD-BC35-8259C8827161}" type="pres">
      <dgm:prSet presAssocID="{1D900078-E067-43AD-9C8F-663DAF4394ED}" presName="sibTrans" presStyleLbl="sibTrans2D1" presStyleIdx="2" presStyleCnt="4"/>
      <dgm:spPr/>
      <dgm:t>
        <a:bodyPr/>
        <a:lstStyle/>
        <a:p>
          <a:endParaRPr lang="en-US"/>
        </a:p>
      </dgm:t>
    </dgm:pt>
    <dgm:pt modelId="{9F536008-0397-4268-91D8-85B9590553C5}" type="pres">
      <dgm:prSet presAssocID="{73CA0AC3-A4D3-4612-A544-DB1EC53583AB}" presName="node" presStyleLbl="node1" presStyleIdx="3" presStyleCnt="4">
        <dgm:presLayoutVars>
          <dgm:bulletEnabled val="1"/>
        </dgm:presLayoutVars>
      </dgm:prSet>
      <dgm:spPr/>
      <dgm:t>
        <a:bodyPr/>
        <a:lstStyle/>
        <a:p>
          <a:endParaRPr lang="en-US"/>
        </a:p>
      </dgm:t>
    </dgm:pt>
    <dgm:pt modelId="{D202FD0C-B88C-496A-B70B-2818DF3597F2}" type="pres">
      <dgm:prSet presAssocID="{73CA0AC3-A4D3-4612-A544-DB1EC53583AB}" presName="dummy" presStyleCnt="0"/>
      <dgm:spPr/>
    </dgm:pt>
    <dgm:pt modelId="{E02FB6CF-3A79-4DA1-ACDA-D57DCA0DC0C5}" type="pres">
      <dgm:prSet presAssocID="{9047FF41-C1C9-478A-ABFF-685254B0FA0B}" presName="sibTrans" presStyleLbl="sibTrans2D1" presStyleIdx="3" presStyleCnt="4"/>
      <dgm:spPr/>
      <dgm:t>
        <a:bodyPr/>
        <a:lstStyle/>
        <a:p>
          <a:endParaRPr lang="en-US"/>
        </a:p>
      </dgm:t>
    </dgm:pt>
  </dgm:ptLst>
  <dgm:cxnLst>
    <dgm:cxn modelId="{006702C3-261E-4C1B-A0AF-201939A7D62F}" type="presOf" srcId="{53A1B096-152F-4D9D-83FF-3447CF5CA23D}" destId="{2324B8AD-6161-4C39-A9AF-28AE07B87165}" srcOrd="0" destOrd="0" presId="urn:microsoft.com/office/officeart/2005/8/layout/radial6"/>
    <dgm:cxn modelId="{594A37B9-A897-4F34-91A9-4A2A5F134F67}" type="presOf" srcId="{9047FF41-C1C9-478A-ABFF-685254B0FA0B}" destId="{E02FB6CF-3A79-4DA1-ACDA-D57DCA0DC0C5}" srcOrd="0" destOrd="0" presId="urn:microsoft.com/office/officeart/2005/8/layout/radial6"/>
    <dgm:cxn modelId="{D5BE3AF7-A0B1-48A7-883A-D4A9478C1ED6}" type="presOf" srcId="{1D900078-E067-43AD-9C8F-663DAF4394ED}" destId="{1D897EFE-60FC-4DCD-BC35-8259C8827161}" srcOrd="0" destOrd="0" presId="urn:microsoft.com/office/officeart/2005/8/layout/radial6"/>
    <dgm:cxn modelId="{1E0976E7-F15B-4C16-9D2E-E281766A8994}" type="presOf" srcId="{8885090C-2245-41E8-B364-2C99E9C750A5}" destId="{DE79595C-D283-420C-B73D-8CFCD62FD3F9}" srcOrd="0" destOrd="0" presId="urn:microsoft.com/office/officeart/2005/8/layout/radial6"/>
    <dgm:cxn modelId="{0F26C8CE-D137-47B4-A1A3-C970B09BE8E4}" srcId="{53A1B096-152F-4D9D-83FF-3447CF5CA23D}" destId="{8885090C-2245-41E8-B364-2C99E9C750A5}" srcOrd="0" destOrd="0" parTransId="{D1ABDA5A-F98F-40FE-8DCB-309840C57FAD}" sibTransId="{877DE67F-18BD-431B-9197-43D893B62CAB}"/>
    <dgm:cxn modelId="{0ED106A0-5C5D-4EF2-9BF2-B207E3D49806}" type="presOf" srcId="{7BE23ADF-75F0-4D63-ABEF-FE9BB8243AEC}" destId="{7FADCA1C-819A-4B27-BB0F-1DF0276B21EB}" srcOrd="0" destOrd="0" presId="urn:microsoft.com/office/officeart/2005/8/layout/radial6"/>
    <dgm:cxn modelId="{5BB88CF3-5104-4448-8000-1D2DCF01520C}" srcId="{8885090C-2245-41E8-B364-2C99E9C750A5}" destId="{C7393E6E-88E9-44A9-9488-3956949EE5D4}" srcOrd="1" destOrd="0" parTransId="{4DEC2DCF-39A1-491A-9BB8-CF0C774AA5C5}" sibTransId="{7BE23ADF-75F0-4D63-ABEF-FE9BB8243AEC}"/>
    <dgm:cxn modelId="{A5F97BC6-EFD0-4FA3-A162-53104CC9098A}" srcId="{8885090C-2245-41E8-B364-2C99E9C750A5}" destId="{15E15EBC-5AFB-400D-B528-A85981CEE36D}" srcOrd="2" destOrd="0" parTransId="{46D28E2C-BFAB-4C83-9837-3BA84AC552EB}" sibTransId="{1D900078-E067-43AD-9C8F-663DAF4394ED}"/>
    <dgm:cxn modelId="{357A5729-FCDA-4676-9C09-6CCF71366215}" srcId="{8885090C-2245-41E8-B364-2C99E9C750A5}" destId="{73CA0AC3-A4D3-4612-A544-DB1EC53583AB}" srcOrd="3" destOrd="0" parTransId="{3326EFF2-3D51-42E8-9461-276887916F83}" sibTransId="{9047FF41-C1C9-478A-ABFF-685254B0FA0B}"/>
    <dgm:cxn modelId="{2FAA7651-98D1-4AC4-93F1-E486FBD905E4}" type="presOf" srcId="{15E15EBC-5AFB-400D-B528-A85981CEE36D}" destId="{B2BFC96D-6F7B-4D54-8961-C0E9353EBFA2}" srcOrd="0" destOrd="0" presId="urn:microsoft.com/office/officeart/2005/8/layout/radial6"/>
    <dgm:cxn modelId="{21097765-6C01-422C-8276-C9E7D7EDDA71}" srcId="{8885090C-2245-41E8-B364-2C99E9C750A5}" destId="{DCF95EE4-8233-43EE-9039-7682D3C65C69}" srcOrd="0" destOrd="0" parTransId="{D48C31C6-1346-43D4-A1BF-CAB290811F56}" sibTransId="{6EEEF914-3724-4A7E-91BA-07267B2C4D75}"/>
    <dgm:cxn modelId="{F6AE3B7B-ECB3-44C6-9A54-AA0FCCF20D8D}" type="presOf" srcId="{73CA0AC3-A4D3-4612-A544-DB1EC53583AB}" destId="{9F536008-0397-4268-91D8-85B9590553C5}" srcOrd="0" destOrd="0" presId="urn:microsoft.com/office/officeart/2005/8/layout/radial6"/>
    <dgm:cxn modelId="{5C1BFE81-2240-4759-A3C6-785FB47A9A34}" type="presOf" srcId="{6EEEF914-3724-4A7E-91BA-07267B2C4D75}" destId="{C251D266-095C-4D33-AFC8-98DB46E93021}" srcOrd="0" destOrd="0" presId="urn:microsoft.com/office/officeart/2005/8/layout/radial6"/>
    <dgm:cxn modelId="{A03033B9-F5E0-473D-BBAB-E94DAFE63CF4}" type="presOf" srcId="{DCF95EE4-8233-43EE-9039-7682D3C65C69}" destId="{97E1F946-51F0-46DB-A954-CF65C0B8631F}" srcOrd="0" destOrd="0" presId="urn:microsoft.com/office/officeart/2005/8/layout/radial6"/>
    <dgm:cxn modelId="{A0034CF8-DB17-4FC0-B139-89BD915EE2FA}" type="presOf" srcId="{C7393E6E-88E9-44A9-9488-3956949EE5D4}" destId="{915AA743-D8C2-49BF-B2F3-60C132BA03B8}" srcOrd="0" destOrd="0" presId="urn:microsoft.com/office/officeart/2005/8/layout/radial6"/>
    <dgm:cxn modelId="{6EF72B60-CB43-40E0-9716-0732505133D3}" type="presParOf" srcId="{2324B8AD-6161-4C39-A9AF-28AE07B87165}" destId="{DE79595C-D283-420C-B73D-8CFCD62FD3F9}" srcOrd="0" destOrd="0" presId="urn:microsoft.com/office/officeart/2005/8/layout/radial6"/>
    <dgm:cxn modelId="{0020B2CB-DDFD-4F52-9A7B-0F0E04F06BF9}" type="presParOf" srcId="{2324B8AD-6161-4C39-A9AF-28AE07B87165}" destId="{97E1F946-51F0-46DB-A954-CF65C0B8631F}" srcOrd="1" destOrd="0" presId="urn:microsoft.com/office/officeart/2005/8/layout/radial6"/>
    <dgm:cxn modelId="{ED2CDA8D-1066-4D76-8440-BE7CF86ACDE4}" type="presParOf" srcId="{2324B8AD-6161-4C39-A9AF-28AE07B87165}" destId="{DE6A6321-A4F0-4597-954D-BFE48A4B3A45}" srcOrd="2" destOrd="0" presId="urn:microsoft.com/office/officeart/2005/8/layout/radial6"/>
    <dgm:cxn modelId="{B698E397-B1C9-4678-949C-678FDA9665F4}" type="presParOf" srcId="{2324B8AD-6161-4C39-A9AF-28AE07B87165}" destId="{C251D266-095C-4D33-AFC8-98DB46E93021}" srcOrd="3" destOrd="0" presId="urn:microsoft.com/office/officeart/2005/8/layout/radial6"/>
    <dgm:cxn modelId="{495E04E9-4867-4182-B437-E24CB7C2B7E4}" type="presParOf" srcId="{2324B8AD-6161-4C39-A9AF-28AE07B87165}" destId="{915AA743-D8C2-49BF-B2F3-60C132BA03B8}" srcOrd="4" destOrd="0" presId="urn:microsoft.com/office/officeart/2005/8/layout/radial6"/>
    <dgm:cxn modelId="{4BD59EAE-2B7F-4D06-A9B7-B805ADD49E85}" type="presParOf" srcId="{2324B8AD-6161-4C39-A9AF-28AE07B87165}" destId="{8DBF2C77-75DF-4D8D-B5B5-E4DF96CF532A}" srcOrd="5" destOrd="0" presId="urn:microsoft.com/office/officeart/2005/8/layout/radial6"/>
    <dgm:cxn modelId="{F3E27F70-D1E9-4724-9EF2-262FAA01959F}" type="presParOf" srcId="{2324B8AD-6161-4C39-A9AF-28AE07B87165}" destId="{7FADCA1C-819A-4B27-BB0F-1DF0276B21EB}" srcOrd="6" destOrd="0" presId="urn:microsoft.com/office/officeart/2005/8/layout/radial6"/>
    <dgm:cxn modelId="{8257B714-7863-44EC-93EE-984AAA884516}" type="presParOf" srcId="{2324B8AD-6161-4C39-A9AF-28AE07B87165}" destId="{B2BFC96D-6F7B-4D54-8961-C0E9353EBFA2}" srcOrd="7" destOrd="0" presId="urn:microsoft.com/office/officeart/2005/8/layout/radial6"/>
    <dgm:cxn modelId="{E47E4576-A0DD-4A22-BB30-B6A56BB67EE1}" type="presParOf" srcId="{2324B8AD-6161-4C39-A9AF-28AE07B87165}" destId="{56E35CAA-0206-4470-8F31-72A9777EE21F}" srcOrd="8" destOrd="0" presId="urn:microsoft.com/office/officeart/2005/8/layout/radial6"/>
    <dgm:cxn modelId="{2589D676-CDBA-4D59-8D8C-DD6A9FEEF3A5}" type="presParOf" srcId="{2324B8AD-6161-4C39-A9AF-28AE07B87165}" destId="{1D897EFE-60FC-4DCD-BC35-8259C8827161}" srcOrd="9" destOrd="0" presId="urn:microsoft.com/office/officeart/2005/8/layout/radial6"/>
    <dgm:cxn modelId="{62A1BE40-BD39-4C2B-8DEB-814B460F1F9A}" type="presParOf" srcId="{2324B8AD-6161-4C39-A9AF-28AE07B87165}" destId="{9F536008-0397-4268-91D8-85B9590553C5}" srcOrd="10" destOrd="0" presId="urn:microsoft.com/office/officeart/2005/8/layout/radial6"/>
    <dgm:cxn modelId="{8A982E56-ACA0-4243-805C-73943C878639}" type="presParOf" srcId="{2324B8AD-6161-4C39-A9AF-28AE07B87165}" destId="{D202FD0C-B88C-496A-B70B-2818DF3597F2}" srcOrd="11" destOrd="0" presId="urn:microsoft.com/office/officeart/2005/8/layout/radial6"/>
    <dgm:cxn modelId="{95E27409-CA5C-46AD-B4D4-59CB74AD149A}" type="presParOf" srcId="{2324B8AD-6161-4C39-A9AF-28AE07B87165}" destId="{E02FB6CF-3A79-4DA1-ACDA-D57DCA0DC0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FB6CF-3A79-4DA1-ACDA-D57DCA0DC0C5}">
      <dsp:nvSpPr>
        <dsp:cNvPr id="0" name=""/>
        <dsp:cNvSpPr/>
      </dsp:nvSpPr>
      <dsp:spPr>
        <a:xfrm>
          <a:off x="1858910" y="561922"/>
          <a:ext cx="3749779" cy="3749779"/>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897EFE-60FC-4DCD-BC35-8259C8827161}">
      <dsp:nvSpPr>
        <dsp:cNvPr id="0" name=""/>
        <dsp:cNvSpPr/>
      </dsp:nvSpPr>
      <dsp:spPr>
        <a:xfrm>
          <a:off x="1858910" y="561922"/>
          <a:ext cx="3749779" cy="3749779"/>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DCA1C-819A-4B27-BB0F-1DF0276B21EB}">
      <dsp:nvSpPr>
        <dsp:cNvPr id="0" name=""/>
        <dsp:cNvSpPr/>
      </dsp:nvSpPr>
      <dsp:spPr>
        <a:xfrm>
          <a:off x="1858910" y="561922"/>
          <a:ext cx="3749779" cy="3749779"/>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51D266-095C-4D33-AFC8-98DB46E93021}">
      <dsp:nvSpPr>
        <dsp:cNvPr id="0" name=""/>
        <dsp:cNvSpPr/>
      </dsp:nvSpPr>
      <dsp:spPr>
        <a:xfrm>
          <a:off x="1858910" y="561922"/>
          <a:ext cx="3749779" cy="3749779"/>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9595C-D283-420C-B73D-8CFCD62FD3F9}">
      <dsp:nvSpPr>
        <dsp:cNvPr id="0" name=""/>
        <dsp:cNvSpPr/>
      </dsp:nvSpPr>
      <dsp:spPr>
        <a:xfrm>
          <a:off x="2871452" y="1574465"/>
          <a:ext cx="1724694" cy="1724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Treatment Adherence</a:t>
          </a:r>
          <a:endParaRPr lang="en-US" sz="1800" kern="1200" dirty="0"/>
        </a:p>
      </dsp:txBody>
      <dsp:txXfrm>
        <a:off x="3124028" y="1827041"/>
        <a:ext cx="1219542" cy="1219542"/>
      </dsp:txXfrm>
    </dsp:sp>
    <dsp:sp modelId="{97E1F946-51F0-46DB-A954-CF65C0B8631F}">
      <dsp:nvSpPr>
        <dsp:cNvPr id="0" name=""/>
        <dsp:cNvSpPr/>
      </dsp:nvSpPr>
      <dsp:spPr>
        <a:xfrm>
          <a:off x="3130156" y="1741"/>
          <a:ext cx="1207286" cy="120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Health Literacy</a:t>
          </a:r>
          <a:endParaRPr lang="en-US" sz="800" kern="1200" dirty="0"/>
        </a:p>
      </dsp:txBody>
      <dsp:txXfrm>
        <a:off x="3306959" y="178544"/>
        <a:ext cx="853680" cy="853680"/>
      </dsp:txXfrm>
    </dsp:sp>
    <dsp:sp modelId="{915AA743-D8C2-49BF-B2F3-60C132BA03B8}">
      <dsp:nvSpPr>
        <dsp:cNvPr id="0" name=""/>
        <dsp:cNvSpPr/>
      </dsp:nvSpPr>
      <dsp:spPr>
        <a:xfrm>
          <a:off x="4961584" y="1833169"/>
          <a:ext cx="1207286" cy="120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Social Determinants of Health</a:t>
          </a:r>
          <a:endParaRPr lang="en-US" sz="800" kern="1200" dirty="0"/>
        </a:p>
      </dsp:txBody>
      <dsp:txXfrm>
        <a:off x="5138387" y="2009972"/>
        <a:ext cx="853680" cy="853680"/>
      </dsp:txXfrm>
    </dsp:sp>
    <dsp:sp modelId="{B2BFC96D-6F7B-4D54-8961-C0E9353EBFA2}">
      <dsp:nvSpPr>
        <dsp:cNvPr id="0" name=""/>
        <dsp:cNvSpPr/>
      </dsp:nvSpPr>
      <dsp:spPr>
        <a:xfrm>
          <a:off x="3130156" y="3664597"/>
          <a:ext cx="1207286" cy="120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Family-Provider Communication</a:t>
          </a:r>
          <a:endParaRPr lang="en-US" sz="800" kern="1200" dirty="0"/>
        </a:p>
      </dsp:txBody>
      <dsp:txXfrm>
        <a:off x="3306959" y="3841400"/>
        <a:ext cx="853680" cy="853680"/>
      </dsp:txXfrm>
    </dsp:sp>
    <dsp:sp modelId="{9F536008-0397-4268-91D8-85B9590553C5}">
      <dsp:nvSpPr>
        <dsp:cNvPr id="0" name=""/>
        <dsp:cNvSpPr/>
      </dsp:nvSpPr>
      <dsp:spPr>
        <a:xfrm>
          <a:off x="1298729" y="1833169"/>
          <a:ext cx="1207286" cy="120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Family Characteristics</a:t>
          </a:r>
          <a:endParaRPr lang="en-US" sz="800" kern="1200" dirty="0"/>
        </a:p>
      </dsp:txBody>
      <dsp:txXfrm>
        <a:off x="1475532" y="2009972"/>
        <a:ext cx="853680" cy="8536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77396-479E-48A8-B40A-BD43FDE7AC3C}" type="datetimeFigureOut">
              <a:rPr lang="en-US" smtClean="0"/>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67006-58BE-4168-AF6A-BA761F31AAFB}" type="slidenum">
              <a:rPr lang="en-US" smtClean="0"/>
              <a:t>‹#›</a:t>
            </a:fld>
            <a:endParaRPr lang="en-US"/>
          </a:p>
        </p:txBody>
      </p:sp>
    </p:spTree>
    <p:extLst>
      <p:ext uri="{BB962C8B-B14F-4D97-AF65-F5344CB8AC3E}">
        <p14:creationId xmlns:p14="http://schemas.microsoft.com/office/powerpoint/2010/main" val="946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US" sz="1700" b="0" i="0" u="none" strike="noStrike" kern="1200" cap="none" spc="0" normalizeH="0" baseline="0" noProof="0" dirty="0" smtClean="0">
                <a:ln>
                  <a:noFill/>
                </a:ln>
                <a:solidFill>
                  <a:prstClr val="black"/>
                </a:solidFill>
                <a:effectLst/>
                <a:uLnTx/>
                <a:uFillTx/>
                <a:latin typeface="Century Schoolbook"/>
                <a:ea typeface="+mn-ea"/>
                <a:cs typeface="+mn-cs"/>
              </a:rPr>
              <a:t>Literacy skills are the strongest predictor of health status more than age, income, or education level. Only 12 percent of Americans are proficient in health literacy. While 43 percent of the population reads at low literacy levels, 88 percent of the population struggles with health literacy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US" sz="1700" b="0" i="0" u="none" strike="noStrike" kern="1200" cap="none" spc="0" normalizeH="0" baseline="0" noProof="0" dirty="0" smtClean="0">
              <a:ln>
                <a:noFill/>
              </a:ln>
              <a:solidFill>
                <a:prstClr val="black"/>
              </a:solidFill>
              <a:effectLst/>
              <a:uLnTx/>
              <a:uFillTx/>
              <a:latin typeface="Century Schoolbook"/>
              <a:ea typeface="+mn-ea"/>
              <a:cs typeface="+mn-cs"/>
            </a:endParaRPr>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3</a:t>
            </a:fld>
            <a:endParaRPr lang="en-US"/>
          </a:p>
        </p:txBody>
      </p:sp>
    </p:spTree>
    <p:extLst>
      <p:ext uri="{BB962C8B-B14F-4D97-AF65-F5344CB8AC3E}">
        <p14:creationId xmlns:p14="http://schemas.microsoft.com/office/powerpoint/2010/main" val="157365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can find out the existence of these other barriers to effective care and strength in health literacy by building a relationship based on respect and empathy, demonstrating an interest in the psychosocial environment, and actively listening. It is important to elicit questions from the patient as well. Invite questions through nonverbal behavior such as body language, position, and active listening. It is important to respectfully solicit questions, help patients to form those questions, and clearly make time for those questions to be answered.  They can then help to provide resources to alleviate stressors and problem solve with the family, and provide patient and family centered care by acknowledging stressors and addressing the unique needs of each patient </a:t>
            </a:r>
          </a:p>
          <a:p>
            <a:endParaRPr lang="en-US" dirty="0" smtClean="0"/>
          </a:p>
          <a:p>
            <a:r>
              <a:rPr lang="en-US" dirty="0" smtClean="0"/>
              <a:t>: “What do you see as your main issue or concern? Why is this important to you? What will work for you?” This allows the family to feel like a valuable part of the interdisciplinary team and make sure their perspective is heard. The interdisciplinary team can then explain the way they see the issue and an agreement can be reached. </a:t>
            </a:r>
          </a:p>
          <a:p>
            <a:r>
              <a:rPr lang="en-US" dirty="0" smtClean="0"/>
              <a:t>Special attention should also be paid to caregiver mental health and stress. The Cystic Fibrosis Foundation is mandating the implementation of mental health screenings into clinic appointments, and this is a good first step. Caregiver stress should be continually evaluated by the interdisciplinary team. Allow time for caregivers to express their emotions and encourage involvement of formal and informal social supports. Recommending support groups and online communities may be appropriate. Suggesting caregivers bring another trusted adult, such as a family member, friend, spiritual leader, or the child’s therapist to appointments may help with correct recall of information as well. The implementation of some of the above recommendations should help to alleviate caregiver stress by making sure recommendations are in line with the caregiver’s abilities and that the caregiver’s thoughts and concerns are heard.</a:t>
            </a:r>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15</a:t>
            </a:fld>
            <a:endParaRPr lang="en-US"/>
          </a:p>
        </p:txBody>
      </p:sp>
    </p:spTree>
    <p:extLst>
      <p:ext uri="{BB962C8B-B14F-4D97-AF65-F5344CB8AC3E}">
        <p14:creationId xmlns:p14="http://schemas.microsoft.com/office/powerpoint/2010/main" val="166572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entury Schoolbook"/>
                <a:ea typeface="+mn-ea"/>
                <a:cs typeface="+mn-cs"/>
              </a:rPr>
              <a:t>80 percent of patients forget what the doctor tells them as soon as they leave the office, and 50 percent of what patients recall is incorrect. </a:t>
            </a:r>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5</a:t>
            </a:fld>
            <a:endParaRPr lang="en-US"/>
          </a:p>
        </p:txBody>
      </p:sp>
    </p:spTree>
    <p:extLst>
      <p:ext uri="{BB962C8B-B14F-4D97-AF65-F5344CB8AC3E}">
        <p14:creationId xmlns:p14="http://schemas.microsoft.com/office/powerpoint/2010/main" val="90796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light of findings in literature</a:t>
            </a:r>
            <a:r>
              <a:rPr lang="en-US" baseline="0" dirty="0" smtClean="0"/>
              <a:t> and observations of families in clinic and during family mentoring activity, </a:t>
            </a:r>
            <a:r>
              <a:rPr lang="en-US" dirty="0" smtClean="0"/>
              <a:t>Now more of a needs assessment, any one of these areas could pertain to its own project. Assess gaps in current literature</a:t>
            </a:r>
            <a:r>
              <a:rPr lang="en-US" baseline="0" dirty="0" smtClean="0"/>
              <a:t> and provide recommendations for future directions.</a:t>
            </a:r>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6</a:t>
            </a:fld>
            <a:endParaRPr lang="en-US"/>
          </a:p>
        </p:txBody>
      </p:sp>
    </p:spTree>
    <p:extLst>
      <p:ext uri="{BB962C8B-B14F-4D97-AF65-F5344CB8AC3E}">
        <p14:creationId xmlns:p14="http://schemas.microsoft.com/office/powerpoint/2010/main" val="387982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Estimate of Adult Literacy in Medicine (REALM)</a:t>
            </a:r>
          </a:p>
          <a:p>
            <a:pPr lvl="1"/>
            <a:r>
              <a:rPr lang="en-US" dirty="0" smtClean="0"/>
              <a:t>66 medical terms, 2 minutes</a:t>
            </a:r>
          </a:p>
          <a:p>
            <a:pPr lvl="1"/>
            <a:r>
              <a:rPr lang="en-US" dirty="0" smtClean="0"/>
              <a:t>Assesses ability to pronounce medical terms</a:t>
            </a:r>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7</a:t>
            </a:fld>
            <a:endParaRPr lang="en-US"/>
          </a:p>
        </p:txBody>
      </p:sp>
    </p:spTree>
    <p:extLst>
      <p:ext uri="{BB962C8B-B14F-4D97-AF65-F5344CB8AC3E}">
        <p14:creationId xmlns:p14="http://schemas.microsoft.com/office/powerpoint/2010/main" val="73469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Test of Functional Health Literacy in Adults (S-TOFHLA)</a:t>
            </a:r>
          </a:p>
          <a:p>
            <a:pPr lvl="1"/>
            <a:r>
              <a:rPr lang="en-US" dirty="0" smtClean="0"/>
              <a:t>Part 1 assesses literacy and numeracy</a:t>
            </a:r>
          </a:p>
          <a:p>
            <a:pPr lvl="1"/>
            <a:r>
              <a:rPr lang="en-US" dirty="0" smtClean="0"/>
              <a:t>Part 2 is a fill-in-the-blank medical form</a:t>
            </a:r>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8</a:t>
            </a:fld>
            <a:endParaRPr lang="en-US"/>
          </a:p>
        </p:txBody>
      </p:sp>
    </p:spTree>
    <p:extLst>
      <p:ext uri="{BB962C8B-B14F-4D97-AF65-F5344CB8AC3E}">
        <p14:creationId xmlns:p14="http://schemas.microsoft.com/office/powerpoint/2010/main" val="164842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Newest Vital Sign</a:t>
            </a:r>
          </a:p>
          <a:p>
            <a:pPr lvl="1"/>
            <a:r>
              <a:rPr lang="en-US" dirty="0" smtClean="0"/>
              <a:t>6 questions assessing ability to read and interpret ice cream nutrition facts label.</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89 percent of surveyed patients said literacy assessments would be useful, but 33 percent said use of the above assessments in a clinic setting would make people uncomfortable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“Non-threatening” methods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9</a:t>
            </a:fld>
            <a:endParaRPr lang="en-US"/>
          </a:p>
        </p:txBody>
      </p:sp>
    </p:spTree>
    <p:extLst>
      <p:ext uri="{BB962C8B-B14F-4D97-AF65-F5344CB8AC3E}">
        <p14:creationId xmlns:p14="http://schemas.microsoft.com/office/powerpoint/2010/main" val="115119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interview with Melissa</a:t>
            </a:r>
            <a:r>
              <a:rPr lang="en-US" baseline="0" dirty="0" smtClean="0"/>
              <a:t> Perkins (Manager of Learning Center) April 2016</a:t>
            </a:r>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12</a:t>
            </a:fld>
            <a:endParaRPr lang="en-US"/>
          </a:p>
        </p:txBody>
      </p:sp>
    </p:spTree>
    <p:extLst>
      <p:ext uri="{BB962C8B-B14F-4D97-AF65-F5344CB8AC3E}">
        <p14:creationId xmlns:p14="http://schemas.microsoft.com/office/powerpoint/2010/main" val="172807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 of Healthcare Research and Quality Universal Precautions</a:t>
            </a:r>
            <a:r>
              <a:rPr lang="en-US" baseline="0" dirty="0" smtClean="0"/>
              <a:t> Toolkit, WI Health Literacy</a:t>
            </a:r>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13</a:t>
            </a:fld>
            <a:endParaRPr lang="en-US"/>
          </a:p>
        </p:txBody>
      </p:sp>
    </p:spTree>
    <p:extLst>
      <p:ext uri="{BB962C8B-B14F-4D97-AF65-F5344CB8AC3E}">
        <p14:creationId xmlns:p14="http://schemas.microsoft.com/office/powerpoint/2010/main" val="206216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a:t>
            </a:r>
            <a:r>
              <a:rPr lang="en-US" baseline="0" dirty="0" smtClean="0"/>
              <a:t> income, employment status, access to transportation, food security, access to quality health care, insurance status, cultural background, discrimination, social support</a:t>
            </a:r>
            <a:endParaRPr lang="en-US" dirty="0"/>
          </a:p>
        </p:txBody>
      </p:sp>
      <p:sp>
        <p:nvSpPr>
          <p:cNvPr id="4" name="Slide Number Placeholder 3"/>
          <p:cNvSpPr>
            <a:spLocks noGrp="1"/>
          </p:cNvSpPr>
          <p:nvPr>
            <p:ph type="sldNum" sz="quarter" idx="10"/>
          </p:nvPr>
        </p:nvSpPr>
        <p:spPr/>
        <p:txBody>
          <a:bodyPr/>
          <a:lstStyle/>
          <a:p>
            <a:fld id="{94067006-58BE-4168-AF6A-BA761F31AAFB}" type="slidenum">
              <a:rPr lang="en-US" smtClean="0"/>
              <a:t>14</a:t>
            </a:fld>
            <a:endParaRPr lang="en-US"/>
          </a:p>
        </p:txBody>
      </p:sp>
    </p:spTree>
    <p:extLst>
      <p:ext uri="{BB962C8B-B14F-4D97-AF65-F5344CB8AC3E}">
        <p14:creationId xmlns:p14="http://schemas.microsoft.com/office/powerpoint/2010/main" val="25459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464646"/>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1F19762-AAAB-4805-809D-98A7961233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A1F19762-AAAB-4805-809D-98A7961233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A1F19762-AAAB-4805-809D-98A7961233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8970855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47399EC0-FCF0-4967-9BBA-77292D8381F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62194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53596C4-60EF-4AF8-B42F-845B3220A457}" type="datetimeFigureOut">
              <a:rPr lang="en-US" smtClean="0">
                <a:solidFill>
                  <a:srgbClr val="FFF39D"/>
                </a:solidFill>
              </a:rPr>
              <a:pPr/>
              <a:t>5/26/2016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20660580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47399EC0-FCF0-4967-9BBA-77292D8381F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5991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47399EC0-FCF0-4967-9BBA-77292D8381F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0485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47399EC0-FCF0-4967-9BBA-77292D8381F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758078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415116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47399EC0-FCF0-4967-9BBA-77292D8381F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6182527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5FF237B-3417-447D-B055-758317FE58EC}" type="datetimeFigureOut">
              <a:rPr lang="en-US" smtClean="0">
                <a:solidFill>
                  <a:srgbClr val="464646"/>
                </a:solidFill>
              </a:rPr>
              <a:pPr/>
              <a:t>5/26/2016</a:t>
            </a:fld>
            <a:endParaRPr lang="en-US">
              <a:solidFill>
                <a:srgbClr val="464646"/>
              </a:solidFill>
            </a:endParaRPr>
          </a:p>
        </p:txBody>
      </p:sp>
      <p:sp>
        <p:nvSpPr>
          <p:cNvPr id="9" name="Slide Number Placeholder 8"/>
          <p:cNvSpPr>
            <a:spLocks noGrp="1"/>
          </p:cNvSpPr>
          <p:nvPr>
            <p:ph type="sldNum" sz="quarter" idx="15"/>
          </p:nvPr>
        </p:nvSpPr>
        <p:spPr/>
        <p:txBody>
          <a:bodyPr rtlCol="0"/>
          <a:lstStyle/>
          <a:p>
            <a:fld id="{A1F19762-AAAB-4805-809D-98A79612336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46464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47399EC0-FCF0-4967-9BBA-77292D8381F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04136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3177191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348941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114924655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47399EC0-FCF0-4967-9BBA-77292D8381F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795649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53596C4-60EF-4AF8-B42F-845B3220A457}" type="datetimeFigureOut">
              <a:rPr lang="en-US" smtClean="0">
                <a:solidFill>
                  <a:srgbClr val="FFF39D"/>
                </a:solidFill>
              </a:rPr>
              <a:pPr/>
              <a:t>5/26/2016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19064824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47399EC0-FCF0-4967-9BBA-77292D8381F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63359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47399EC0-FCF0-4967-9BBA-77292D8381F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2607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47399EC0-FCF0-4967-9BBA-77292D8381F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30013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166806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464646"/>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1F19762-AAAB-4805-809D-98A7961233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47399EC0-FCF0-4967-9BBA-77292D8381F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24891357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A53596C4-60EF-4AF8-B42F-845B3220A457}" type="datetimeFigureOut">
              <a:rPr lang="en-US" smtClean="0">
                <a:solidFill>
                  <a:srgbClr val="575F6D"/>
                </a:solidFill>
              </a:rPr>
              <a:pPr/>
              <a:t>5/26/2016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47399EC0-FCF0-4967-9BBA-77292D8381F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583712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3893550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47399EC0-FCF0-4967-9BBA-77292D8381FE}" type="slidenum">
              <a:rPr lang="en-US" smtClean="0"/>
              <a:pPr/>
              <a:t>‹#›</a:t>
            </a:fld>
            <a:endParaRPr lang="en-US"/>
          </a:p>
        </p:txBody>
      </p:sp>
    </p:spTree>
    <p:extLst>
      <p:ext uri="{BB962C8B-B14F-4D97-AF65-F5344CB8AC3E}">
        <p14:creationId xmlns:p14="http://schemas.microsoft.com/office/powerpoint/2010/main" val="213872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p>
            <a:fld id="{A1F19762-AAAB-4805-809D-98A79612336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8" name="Footer Placeholder 7"/>
          <p:cNvSpPr>
            <a:spLocks noGrp="1"/>
          </p:cNvSpPr>
          <p:nvPr>
            <p:ph type="ftr" sz="quarter" idx="11"/>
          </p:nvPr>
        </p:nvSpPr>
        <p:spPr/>
        <p:txBody>
          <a:bodyPr/>
          <a:lstStyle/>
          <a:p>
            <a:endParaRPr lang="en-US">
              <a:solidFill>
                <a:srgbClr val="464646"/>
              </a:solidFill>
            </a:endParaRPr>
          </a:p>
        </p:txBody>
      </p:sp>
      <p:sp>
        <p:nvSpPr>
          <p:cNvPr id="9" name="Slide Number Placeholder 8"/>
          <p:cNvSpPr>
            <a:spLocks noGrp="1"/>
          </p:cNvSpPr>
          <p:nvPr>
            <p:ph type="sldNum" sz="quarter" idx="12"/>
          </p:nvPr>
        </p:nvSpPr>
        <p:spPr/>
        <p:txBody>
          <a:bodyPr/>
          <a:lstStyle/>
          <a:p>
            <a:fld id="{A1F19762-AAAB-4805-809D-98A79612336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5FF237B-3417-447D-B055-758317FE58EC}" type="datetimeFigureOut">
              <a:rPr lang="en-US" smtClean="0">
                <a:solidFill>
                  <a:srgbClr val="464646"/>
                </a:solidFill>
              </a:rPr>
              <a:pPr/>
              <a:t>5/26/2016</a:t>
            </a:fld>
            <a:endParaRPr lang="en-US">
              <a:solidFill>
                <a:srgbClr val="464646"/>
              </a:solidFill>
            </a:endParaRPr>
          </a:p>
        </p:txBody>
      </p:sp>
      <p:sp>
        <p:nvSpPr>
          <p:cNvPr id="7" name="Slide Number Placeholder 6"/>
          <p:cNvSpPr>
            <a:spLocks noGrp="1"/>
          </p:cNvSpPr>
          <p:nvPr>
            <p:ph type="sldNum" sz="quarter" idx="11"/>
          </p:nvPr>
        </p:nvSpPr>
        <p:spPr/>
        <p:txBody>
          <a:bodyPr rtlCol="0"/>
          <a:lstStyle/>
          <a:p>
            <a:fld id="{A1F19762-AAAB-4805-809D-98A79612336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46464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F237B-3417-447D-B055-758317FE58EC}" type="datetimeFigureOut">
              <a:rPr lang="en-US" smtClean="0">
                <a:solidFill>
                  <a:srgbClr val="464646"/>
                </a:solidFill>
              </a:rPr>
              <a:pPr/>
              <a:t>5/26/2016</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p:txBody>
          <a:bodyPr/>
          <a:lstStyle/>
          <a:p>
            <a:fld id="{A1F19762-AAAB-4805-809D-98A7961233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5FF237B-3417-447D-B055-758317FE58EC}" type="datetimeFigureOut">
              <a:rPr lang="en-US" smtClean="0">
                <a:solidFill>
                  <a:srgbClr val="464646"/>
                </a:solidFill>
              </a:rPr>
              <a:pPr/>
              <a:t>5/26/2016</a:t>
            </a:fld>
            <a:endParaRPr lang="en-US">
              <a:solidFill>
                <a:srgbClr val="464646"/>
              </a:solidFill>
            </a:endParaRPr>
          </a:p>
        </p:txBody>
      </p:sp>
      <p:sp>
        <p:nvSpPr>
          <p:cNvPr id="22" name="Slide Number Placeholder 21"/>
          <p:cNvSpPr>
            <a:spLocks noGrp="1"/>
          </p:cNvSpPr>
          <p:nvPr>
            <p:ph type="sldNum" sz="quarter" idx="15"/>
          </p:nvPr>
        </p:nvSpPr>
        <p:spPr/>
        <p:txBody>
          <a:bodyPr rtlCol="0"/>
          <a:lstStyle/>
          <a:p>
            <a:fld id="{A1F19762-AAAB-4805-809D-98A79612336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5FF237B-3417-447D-B055-758317FE58EC}" type="datetimeFigureOut">
              <a:rPr lang="en-US" smtClean="0">
                <a:solidFill>
                  <a:srgbClr val="464646"/>
                </a:solidFill>
              </a:rPr>
              <a:pPr/>
              <a:t>5/26/2016</a:t>
            </a:fld>
            <a:endParaRPr lang="en-US">
              <a:solidFill>
                <a:srgbClr val="464646"/>
              </a:solidFill>
            </a:endParaRPr>
          </a:p>
        </p:txBody>
      </p:sp>
      <p:sp>
        <p:nvSpPr>
          <p:cNvPr id="18" name="Slide Number Placeholder 17"/>
          <p:cNvSpPr>
            <a:spLocks noGrp="1"/>
          </p:cNvSpPr>
          <p:nvPr>
            <p:ph type="sldNum" sz="quarter" idx="11"/>
          </p:nvPr>
        </p:nvSpPr>
        <p:spPr/>
        <p:txBody>
          <a:bodyPr rtlCol="0"/>
          <a:lstStyle/>
          <a:p>
            <a:fld id="{A1F19762-AAAB-4805-809D-98A79612336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46464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B82DFE0-7D79-4B0C-A4BD-AE5255CB9598}" type="datetimeFigureOut">
              <a:rPr lang="en-US" smtClean="0"/>
              <a:t>5/26/2016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95CFEEB-889B-43FA-96E5-F34772BF76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399EC0-FCF0-4967-9BBA-77292D8381FE}" type="slidenum">
              <a:rPr lang="en-US" smtClean="0"/>
              <a:pPr/>
              <a:t>‹#›</a:t>
            </a:fld>
            <a:endParaRPr lang="en-US"/>
          </a:p>
        </p:txBody>
      </p:sp>
    </p:spTree>
    <p:extLst>
      <p:ext uri="{BB962C8B-B14F-4D97-AF65-F5344CB8AC3E}">
        <p14:creationId xmlns:p14="http://schemas.microsoft.com/office/powerpoint/2010/main" val="3318032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3596C4-60EF-4AF8-B42F-845B3220A457}" type="datetimeFigureOut">
              <a:rPr lang="en-US" smtClean="0">
                <a:solidFill>
                  <a:srgbClr val="575F6D"/>
                </a:solidFill>
              </a:rPr>
              <a:pPr/>
              <a:t>5/26/2016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399EC0-FCF0-4967-9BBA-77292D8381FE}" type="slidenum">
              <a:rPr lang="en-US" smtClean="0"/>
              <a:pPr/>
              <a:t>‹#›</a:t>
            </a:fld>
            <a:endParaRPr lang="en-US"/>
          </a:p>
        </p:txBody>
      </p:sp>
    </p:spTree>
    <p:extLst>
      <p:ext uri="{BB962C8B-B14F-4D97-AF65-F5344CB8AC3E}">
        <p14:creationId xmlns:p14="http://schemas.microsoft.com/office/powerpoint/2010/main" val="3815619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pport.mchtraining.net/national_ccce/case0/hom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05000"/>
            <a:ext cx="6172200" cy="1894362"/>
          </a:xfrm>
        </p:spPr>
        <p:txBody>
          <a:bodyPr>
            <a:normAutofit fontScale="90000"/>
          </a:bodyPr>
          <a:lstStyle/>
          <a:p>
            <a:pPr algn="ctr"/>
            <a:r>
              <a:rPr lang="en-US" sz="3200" dirty="0">
                <a:latin typeface="Times New Roman"/>
                <a:ea typeface="Times New Roman"/>
              </a:rPr>
              <a:t>Using Effective Communication and Family-Centered Strategies to Improve Health Literacy</a:t>
            </a:r>
            <a:endParaRPr lang="en-US" dirty="0"/>
          </a:p>
        </p:txBody>
      </p:sp>
      <p:sp>
        <p:nvSpPr>
          <p:cNvPr id="3" name="Subtitle 2"/>
          <p:cNvSpPr>
            <a:spLocks noGrp="1"/>
          </p:cNvSpPr>
          <p:nvPr>
            <p:ph type="subTitle" idx="1"/>
          </p:nvPr>
        </p:nvSpPr>
        <p:spPr/>
        <p:txBody>
          <a:bodyPr/>
          <a:lstStyle/>
          <a:p>
            <a:r>
              <a:rPr lang="en-US" dirty="0" smtClean="0"/>
              <a:t>Sarah Berger, Social Work Trainee</a:t>
            </a:r>
          </a:p>
          <a:p>
            <a:r>
              <a:rPr lang="en-US" dirty="0" smtClean="0"/>
              <a:t>UW-Madison Pediatric Pulmonary Center</a:t>
            </a:r>
          </a:p>
          <a:p>
            <a:r>
              <a:rPr lang="en-US" dirty="0" smtClean="0"/>
              <a:t>May 10, 2016</a:t>
            </a:r>
            <a:endParaRPr lang="en-US" dirty="0"/>
          </a:p>
        </p:txBody>
      </p:sp>
    </p:spTree>
    <p:extLst>
      <p:ext uri="{BB962C8B-B14F-4D97-AF65-F5344CB8AC3E}">
        <p14:creationId xmlns:p14="http://schemas.microsoft.com/office/powerpoint/2010/main" val="93635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Literature Review: Interventions</a:t>
            </a:r>
            <a:endParaRPr lang="en-US" dirty="0"/>
          </a:p>
        </p:txBody>
      </p:sp>
      <p:sp>
        <p:nvSpPr>
          <p:cNvPr id="3" name="Content Placeholder 2"/>
          <p:cNvSpPr>
            <a:spLocks noGrp="1"/>
          </p:cNvSpPr>
          <p:nvPr>
            <p:ph sz="quarter" idx="1"/>
          </p:nvPr>
        </p:nvSpPr>
        <p:spPr/>
        <p:txBody>
          <a:bodyPr/>
          <a:lstStyle/>
          <a:p>
            <a:r>
              <a:rPr lang="en-US" dirty="0" smtClean="0"/>
              <a:t>Plain Language: communication your audience can understand the first time they read or hear it.</a:t>
            </a:r>
          </a:p>
          <a:p>
            <a:endParaRPr lang="en-US" dirty="0" smtClean="0"/>
          </a:p>
          <a:p>
            <a:r>
              <a:rPr lang="en-US" dirty="0" smtClean="0"/>
              <a:t>Teach Back: Asking patient/caregiver to repeat back health information or treatment recommendations to assess for understanding.</a:t>
            </a:r>
          </a:p>
          <a:p>
            <a:endParaRPr lang="en-US" dirty="0" smtClean="0"/>
          </a:p>
          <a:p>
            <a:r>
              <a:rPr lang="en-US" dirty="0" smtClean="0"/>
              <a:t>Ask Me 3: Tool for patients to ask providers 3 questions: What is my main problem? What do I need to do? Why is it important for me to do it? </a:t>
            </a:r>
            <a:endParaRPr lang="en-US" dirty="0"/>
          </a:p>
        </p:txBody>
      </p:sp>
      <p:sp>
        <p:nvSpPr>
          <p:cNvPr id="4" name="AutoShape 2" descr="Image result for Teach B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971800"/>
            <a:ext cx="1295400" cy="147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747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43" t="29215" r="31355" b="7888"/>
          <a:stretch/>
        </p:blipFill>
        <p:spPr bwMode="auto">
          <a:xfrm>
            <a:off x="762000" y="150175"/>
            <a:ext cx="7266709" cy="670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3023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Practices at </a:t>
            </a:r>
            <a:br>
              <a:rPr lang="en-US" dirty="0" smtClean="0"/>
            </a:br>
            <a:r>
              <a:rPr lang="en-US" dirty="0" smtClean="0"/>
              <a:t>UWHC and AFCH</a:t>
            </a:r>
            <a:endParaRPr lang="en-US" dirty="0"/>
          </a:p>
        </p:txBody>
      </p:sp>
      <p:sp>
        <p:nvSpPr>
          <p:cNvPr id="3" name="Content Placeholder 2"/>
          <p:cNvSpPr>
            <a:spLocks noGrp="1"/>
          </p:cNvSpPr>
          <p:nvPr>
            <p:ph sz="quarter" idx="1"/>
          </p:nvPr>
        </p:nvSpPr>
        <p:spPr/>
        <p:txBody>
          <a:bodyPr/>
          <a:lstStyle/>
          <a:p>
            <a:r>
              <a:rPr lang="en-US" dirty="0" smtClean="0"/>
              <a:t>UW Hospital Learning Center</a:t>
            </a:r>
          </a:p>
          <a:p>
            <a:pPr lvl="1"/>
            <a:r>
              <a:rPr lang="en-US" dirty="0" smtClean="0"/>
              <a:t>Patient/Caregiver health literacy assessment non-existent</a:t>
            </a:r>
          </a:p>
          <a:p>
            <a:pPr lvl="1"/>
            <a:r>
              <a:rPr lang="en-US" dirty="0" smtClean="0"/>
              <a:t>Assume basic/low health literacy of all</a:t>
            </a:r>
          </a:p>
          <a:p>
            <a:pPr lvl="1"/>
            <a:r>
              <a:rPr lang="en-US" dirty="0" smtClean="0"/>
              <a:t>Written tools created using CDC Guidelines for Plain Language </a:t>
            </a:r>
          </a:p>
          <a:p>
            <a:r>
              <a:rPr lang="en-US" dirty="0" smtClean="0"/>
              <a:t>Departmental Review of Practices and Materials</a:t>
            </a:r>
          </a:p>
          <a:p>
            <a:pPr lvl="1"/>
            <a:r>
              <a:rPr lang="en-US" dirty="0" smtClean="0"/>
              <a:t>“Duplicitous” information</a:t>
            </a:r>
          </a:p>
          <a:p>
            <a:pPr lvl="1"/>
            <a:r>
              <a:rPr lang="en-US" dirty="0" smtClean="0"/>
              <a:t>Inconsistent information across sources</a:t>
            </a:r>
          </a:p>
          <a:p>
            <a:pPr lvl="1"/>
            <a:r>
              <a:rPr lang="en-US" dirty="0" smtClean="0"/>
              <a:t>Appropriate reading level but low applicability</a:t>
            </a:r>
          </a:p>
          <a:p>
            <a:pPr lvl="1"/>
            <a:r>
              <a:rPr lang="en-US" dirty="0" smtClean="0"/>
              <a:t>Patient/caregiver learning style assessed, but information not tailored to individual</a:t>
            </a:r>
          </a:p>
          <a:p>
            <a:pPr marL="365760" lvl="1" indent="0">
              <a:buNone/>
            </a:pPr>
            <a:endParaRPr lang="en-US" dirty="0">
              <a:solidFill>
                <a:srgbClr val="0070C0"/>
              </a:solidFill>
            </a:endParaRPr>
          </a:p>
        </p:txBody>
      </p:sp>
      <p:pic>
        <p:nvPicPr>
          <p:cNvPr id="8194" name="Picture 2" descr="http://cosmos.uwhealth.org/kids/images/icon_200x2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0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35294" t="21624" r="19608" b="7357"/>
          <a:stretch/>
        </p:blipFill>
        <p:spPr bwMode="auto">
          <a:xfrm>
            <a:off x="533400" y="228600"/>
            <a:ext cx="748766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22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Determinants of Health: Department of Health Services</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476375" y="2093912"/>
            <a:ext cx="5429250" cy="3886200"/>
          </a:xfrm>
        </p:spPr>
      </p:pic>
    </p:spTree>
    <p:extLst>
      <p:ext uri="{BB962C8B-B14F-4D97-AF65-F5344CB8AC3E}">
        <p14:creationId xmlns:p14="http://schemas.microsoft.com/office/powerpoint/2010/main" val="269655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Recommendations</a:t>
            </a:r>
            <a:endParaRPr lang="en-US" dirty="0"/>
          </a:p>
        </p:txBody>
      </p:sp>
      <p:sp>
        <p:nvSpPr>
          <p:cNvPr id="3" name="Content Placeholder 2"/>
          <p:cNvSpPr>
            <a:spLocks noGrp="1"/>
          </p:cNvSpPr>
          <p:nvPr>
            <p:ph sz="quarter" idx="1"/>
          </p:nvPr>
        </p:nvSpPr>
        <p:spPr/>
        <p:txBody>
          <a:bodyPr>
            <a:normAutofit lnSpcReduction="10000"/>
          </a:bodyPr>
          <a:lstStyle/>
          <a:p>
            <a:r>
              <a:rPr lang="en-US" dirty="0"/>
              <a:t>Personalization of tools based on learning style</a:t>
            </a:r>
          </a:p>
          <a:p>
            <a:endParaRPr lang="en-US" dirty="0"/>
          </a:p>
          <a:p>
            <a:r>
              <a:rPr lang="en-US" dirty="0" smtClean="0"/>
              <a:t>Biopsychosocial(spiritual) assessment</a:t>
            </a:r>
          </a:p>
          <a:p>
            <a:endParaRPr lang="en-US" dirty="0"/>
          </a:p>
          <a:p>
            <a:r>
              <a:rPr lang="en-US" dirty="0" smtClean="0"/>
              <a:t>Assess explanatory models and health beliefs</a:t>
            </a:r>
          </a:p>
          <a:p>
            <a:endParaRPr lang="en-US" dirty="0"/>
          </a:p>
          <a:p>
            <a:r>
              <a:rPr lang="en-US" dirty="0" smtClean="0"/>
              <a:t>Routines based interview and reframe Ask Me 3</a:t>
            </a:r>
          </a:p>
          <a:p>
            <a:endParaRPr lang="en-US" dirty="0"/>
          </a:p>
          <a:p>
            <a:r>
              <a:rPr lang="en-US" dirty="0"/>
              <a:t>C</a:t>
            </a:r>
            <a:r>
              <a:rPr lang="en-US" dirty="0" smtClean="0"/>
              <a:t>ommunication techniques</a:t>
            </a:r>
          </a:p>
          <a:p>
            <a:endParaRPr lang="en-US" dirty="0" smtClean="0"/>
          </a:p>
          <a:p>
            <a:r>
              <a:rPr lang="en-US" dirty="0" smtClean="0"/>
              <a:t>Address caregiver stress, mental health, and social support</a:t>
            </a:r>
          </a:p>
          <a:p>
            <a:endParaRPr lang="en-US" dirty="0"/>
          </a:p>
          <a:p>
            <a:pPr marL="0" indent="0" algn="ctr">
              <a:buNone/>
            </a:pPr>
            <a:endParaRPr lang="en-US" dirty="0" smtClean="0">
              <a:solidFill>
                <a:srgbClr val="0070C0"/>
              </a:solidFill>
            </a:endParaRPr>
          </a:p>
          <a:p>
            <a:pPr marL="0" indent="0" algn="ctr">
              <a:buNone/>
            </a:pPr>
            <a:endParaRPr lang="en-US" dirty="0" smtClean="0">
              <a:solidFill>
                <a:srgbClr val="0070C0"/>
              </a:solidFill>
            </a:endParaRPr>
          </a:p>
          <a:p>
            <a:endParaRPr lang="en-US" dirty="0">
              <a:solidFill>
                <a:srgbClr val="0070C0"/>
              </a:solidFill>
            </a:endParaRPr>
          </a:p>
          <a:p>
            <a:endParaRPr lang="en-US" dirty="0">
              <a:solidFill>
                <a:srgbClr val="0070C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1966912" cy="130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214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Connection To Maternal Child Health Leadership Competencies</a:t>
            </a:r>
            <a:endParaRPr lang="en-US" dirty="0"/>
          </a:p>
        </p:txBody>
      </p:sp>
      <p:sp>
        <p:nvSpPr>
          <p:cNvPr id="3" name="Content Placeholder 2"/>
          <p:cNvSpPr>
            <a:spLocks noGrp="1"/>
          </p:cNvSpPr>
          <p:nvPr>
            <p:ph sz="quarter" idx="1"/>
          </p:nvPr>
        </p:nvSpPr>
        <p:spPr/>
        <p:txBody>
          <a:bodyPr/>
          <a:lstStyle/>
          <a:p>
            <a:r>
              <a:rPr lang="en-US" dirty="0" smtClean="0"/>
              <a:t>Self-Reflection</a:t>
            </a:r>
          </a:p>
          <a:p>
            <a:r>
              <a:rPr lang="en-US" dirty="0" smtClean="0"/>
              <a:t>Critical Thinking</a:t>
            </a:r>
          </a:p>
          <a:p>
            <a:r>
              <a:rPr lang="en-US" dirty="0" smtClean="0"/>
              <a:t>Communication</a:t>
            </a:r>
          </a:p>
          <a:p>
            <a:r>
              <a:rPr lang="en-US" dirty="0" smtClean="0"/>
              <a:t>Cultural Competency</a:t>
            </a:r>
          </a:p>
          <a:p>
            <a:r>
              <a:rPr lang="en-US" dirty="0" smtClean="0"/>
              <a:t>Family-Centered Care</a:t>
            </a:r>
          </a:p>
          <a:p>
            <a:r>
              <a:rPr lang="en-US" dirty="0" smtClean="0"/>
              <a:t>Interdisciplinary Team Building</a:t>
            </a:r>
          </a:p>
          <a:p>
            <a:r>
              <a:rPr lang="en-US" dirty="0" smtClean="0"/>
              <a:t>Working with Communities and Systems</a:t>
            </a:r>
          </a:p>
          <a:p>
            <a:pPr marL="0" indent="0">
              <a:buNone/>
            </a:pPr>
            <a:endParaRPr lang="en-US" dirty="0" smtClean="0"/>
          </a:p>
          <a:p>
            <a:endParaRPr lang="en-US" dirty="0"/>
          </a:p>
        </p:txBody>
      </p:sp>
      <p:sp>
        <p:nvSpPr>
          <p:cNvPr id="4" name="AutoShape 2" descr="Image result for maternal child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3409089" cy="206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9" y="5232400"/>
            <a:ext cx="3352800" cy="105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769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quarter" idx="1"/>
          </p:nvPr>
        </p:nvSpPr>
        <p:spPr/>
        <p:txBody>
          <a:bodyPr>
            <a:noAutofit/>
          </a:bodyPr>
          <a:lstStyle/>
          <a:p>
            <a:r>
              <a:rPr lang="en-US" sz="1400" dirty="0"/>
              <a:t>Abrams, M.A. and Dreyer, B. (eds.). (2009). Plain language pediatrics: Health literacy </a:t>
            </a:r>
            <a:r>
              <a:rPr lang="en-US" sz="1400" dirty="0" smtClean="0"/>
              <a:t>strategies </a:t>
            </a:r>
            <a:r>
              <a:rPr lang="en-US" sz="1400" dirty="0"/>
              <a:t>and communication resources for common pediatric topics. Illinois: American </a:t>
            </a:r>
            <a:r>
              <a:rPr lang="en-US" sz="1400" dirty="0" smtClean="0"/>
              <a:t>Academy </a:t>
            </a:r>
            <a:r>
              <a:rPr lang="en-US" sz="1400" dirty="0"/>
              <a:t>of Pediatrics</a:t>
            </a:r>
            <a:r>
              <a:rPr lang="en-US" sz="1400" dirty="0" smtClean="0"/>
              <a:t>.</a:t>
            </a:r>
            <a:endParaRPr lang="en-US" sz="1400" dirty="0"/>
          </a:p>
          <a:p>
            <a:r>
              <a:rPr lang="en-US" sz="1400" dirty="0" err="1"/>
              <a:t>Boavida</a:t>
            </a:r>
            <a:r>
              <a:rPr lang="en-US" sz="1400" dirty="0"/>
              <a:t>, T., </a:t>
            </a:r>
            <a:r>
              <a:rPr lang="en-US" sz="1400" dirty="0" err="1"/>
              <a:t>Aguiar</a:t>
            </a:r>
            <a:r>
              <a:rPr lang="en-US" sz="1400" dirty="0"/>
              <a:t>, C., &amp; </a:t>
            </a:r>
            <a:r>
              <a:rPr lang="en-US" sz="1400" dirty="0" err="1"/>
              <a:t>McWilliam</a:t>
            </a:r>
            <a:r>
              <a:rPr lang="en-US" sz="1400" dirty="0"/>
              <a:t>, R. A. (2014). A training program to improve IFSP/IEP </a:t>
            </a:r>
            <a:r>
              <a:rPr lang="en-US" sz="1400" dirty="0" smtClean="0"/>
              <a:t>goals </a:t>
            </a:r>
            <a:r>
              <a:rPr lang="en-US" sz="1400" dirty="0"/>
              <a:t>and objectives through the routines-based interview. Topics In Early Childhood </a:t>
            </a:r>
            <a:r>
              <a:rPr lang="en-US" sz="1400" dirty="0" smtClean="0"/>
              <a:t>Special </a:t>
            </a:r>
            <a:r>
              <a:rPr lang="en-US" sz="1400" dirty="0"/>
              <a:t>Education, 33(4), 200-211</a:t>
            </a:r>
            <a:r>
              <a:rPr lang="en-US" sz="1400" dirty="0" smtClean="0"/>
              <a:t>.</a:t>
            </a:r>
            <a:endParaRPr lang="en-US" sz="1400" dirty="0"/>
          </a:p>
          <a:p>
            <a:r>
              <a:rPr lang="en-US" sz="1400" dirty="0" err="1"/>
              <a:t>Cifuentes</a:t>
            </a:r>
            <a:r>
              <a:rPr lang="en-US" sz="1400" dirty="0"/>
              <a:t>, M., et al. (2015). Guide to implementing the health literacy universal precautions </a:t>
            </a:r>
            <a:r>
              <a:rPr lang="en-US" sz="1400" dirty="0" smtClean="0"/>
              <a:t>toolkit</a:t>
            </a:r>
            <a:r>
              <a:rPr lang="en-US" sz="1400" dirty="0"/>
              <a:t>. Rockville, MD: Agency for Healthcare Research and Quality. </a:t>
            </a:r>
          </a:p>
          <a:p>
            <a:r>
              <a:rPr lang="en-US" sz="1400" dirty="0"/>
              <a:t>du </a:t>
            </a:r>
            <a:r>
              <a:rPr lang="en-US" sz="1400" dirty="0" err="1"/>
              <a:t>Pré</a:t>
            </a:r>
            <a:r>
              <a:rPr lang="en-US" sz="1400" dirty="0"/>
              <a:t>, A. (2010). Communicating about health: Current issues and perspectives (3rd ed.). </a:t>
            </a:r>
            <a:r>
              <a:rPr lang="en-US" sz="1400" dirty="0" smtClean="0"/>
              <a:t>New York</a:t>
            </a:r>
            <a:r>
              <a:rPr lang="en-US" sz="1400" dirty="0"/>
              <a:t>: Oxford University Press</a:t>
            </a:r>
            <a:r>
              <a:rPr lang="en-US" sz="1400" dirty="0" smtClean="0"/>
              <a:t>.</a:t>
            </a:r>
            <a:endParaRPr lang="en-US" sz="1400" dirty="0"/>
          </a:p>
          <a:p>
            <a:r>
              <a:rPr lang="en-US" sz="1400" dirty="0"/>
              <a:t>Ferguson, B., Lowman, S.G., and </a:t>
            </a:r>
            <a:r>
              <a:rPr lang="en-US" sz="1400" dirty="0" err="1"/>
              <a:t>DeWalt</a:t>
            </a:r>
            <a:r>
              <a:rPr lang="en-US" sz="1400" dirty="0"/>
              <a:t>, D.A. (2011). Assessing literacy in clinical and </a:t>
            </a:r>
            <a:r>
              <a:rPr lang="en-US" sz="1400" dirty="0" smtClean="0"/>
              <a:t>community </a:t>
            </a:r>
            <a:r>
              <a:rPr lang="en-US" sz="1400" dirty="0"/>
              <a:t>settings: The patient perspective. Journal of Health Communication, 16, </a:t>
            </a:r>
            <a:r>
              <a:rPr lang="en-US" sz="1400" dirty="0" smtClean="0"/>
              <a:t>124-134.</a:t>
            </a:r>
          </a:p>
          <a:p>
            <a:pPr lvl="0">
              <a:buClr>
                <a:srgbClr val="FE8637"/>
              </a:buClr>
            </a:pPr>
            <a:r>
              <a:rPr lang="en-US" sz="1400" dirty="0" err="1">
                <a:solidFill>
                  <a:prstClr val="black"/>
                </a:solidFill>
              </a:rPr>
              <a:t>Horky</a:t>
            </a:r>
            <a:r>
              <a:rPr lang="en-US" sz="1400" dirty="0">
                <a:solidFill>
                  <a:prstClr val="black"/>
                </a:solidFill>
              </a:rPr>
              <a:t>, S. et al. (2009). Core concepts in cultural competence. PPC Cross Cultural Health Care Case Studies. Retrieved from </a:t>
            </a:r>
            <a:r>
              <a:rPr lang="en-US" sz="1400" dirty="0">
                <a:solidFill>
                  <a:prstClr val="black"/>
                </a:solidFill>
                <a:hlinkClick r:id="rId2"/>
              </a:rPr>
              <a:t>http://support.mchtraining.net/national_ccce/case0/home.html</a:t>
            </a:r>
            <a:endParaRPr lang="en-US" sz="1400" dirty="0">
              <a:solidFill>
                <a:prstClr val="black"/>
              </a:solidFill>
            </a:endParaRPr>
          </a:p>
          <a:p>
            <a:pPr lvl="0">
              <a:buClr>
                <a:srgbClr val="FE8637"/>
              </a:buClr>
            </a:pPr>
            <a:r>
              <a:rPr lang="en-US" sz="1400" dirty="0">
                <a:solidFill>
                  <a:prstClr val="black"/>
                </a:solidFill>
              </a:rPr>
              <a:t>Jordan, J.E., </a:t>
            </a:r>
            <a:r>
              <a:rPr lang="en-US" sz="1400" dirty="0" err="1">
                <a:solidFill>
                  <a:prstClr val="black"/>
                </a:solidFill>
              </a:rPr>
              <a:t>Buchbinder</a:t>
            </a:r>
            <a:r>
              <a:rPr lang="en-US" sz="1400" dirty="0">
                <a:solidFill>
                  <a:prstClr val="black"/>
                </a:solidFill>
              </a:rPr>
              <a:t>, R., and Osborne, R.H. (2010). Conceptualizing health literacy from the patient perspective. Patient Education and Counseling, 79, 36-42.</a:t>
            </a:r>
          </a:p>
          <a:p>
            <a:pPr lvl="0">
              <a:buClr>
                <a:srgbClr val="FE8637"/>
              </a:buClr>
            </a:pPr>
            <a:r>
              <a:rPr lang="en-US" sz="1400" dirty="0" err="1">
                <a:solidFill>
                  <a:prstClr val="black"/>
                </a:solidFill>
              </a:rPr>
              <a:t>Keil</a:t>
            </a:r>
            <a:r>
              <a:rPr lang="en-US" sz="1400" dirty="0">
                <a:solidFill>
                  <a:prstClr val="black"/>
                </a:solidFill>
              </a:rPr>
              <a:t>, F.C. (2006). Meeting the literacy needs of young children. In: Proceedings from the surgeon general’s workshop on improving health literacy. Bethesda, MD. </a:t>
            </a:r>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994376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quarter" idx="1"/>
          </p:nvPr>
        </p:nvSpPr>
        <p:spPr/>
        <p:txBody>
          <a:bodyPr>
            <a:normAutofit fontScale="25000" lnSpcReduction="20000"/>
          </a:bodyPr>
          <a:lstStyle/>
          <a:p>
            <a:r>
              <a:rPr lang="en-US" sz="5600" dirty="0" err="1" smtClean="0"/>
              <a:t>Kessels</a:t>
            </a:r>
            <a:r>
              <a:rPr lang="en-US" sz="5600" dirty="0"/>
              <a:t>, R. C. (2003). Patients' memory for medical information. Journal of the Royal </a:t>
            </a:r>
            <a:r>
              <a:rPr lang="en-US" sz="5600" dirty="0" smtClean="0"/>
              <a:t>Society </a:t>
            </a:r>
            <a:r>
              <a:rPr lang="en-US" sz="5600" dirty="0"/>
              <a:t>of Medicine, 96(5), 219-222</a:t>
            </a:r>
            <a:r>
              <a:rPr lang="en-US" sz="5600" dirty="0" smtClean="0"/>
              <a:t>.</a:t>
            </a:r>
            <a:endParaRPr lang="en-US" sz="5600" dirty="0"/>
          </a:p>
          <a:p>
            <a:r>
              <a:rPr lang="en-US" sz="5600" dirty="0" err="1"/>
              <a:t>Kutner</a:t>
            </a:r>
            <a:r>
              <a:rPr lang="en-US" sz="5600" dirty="0"/>
              <a:t>, M., Greenberg, E., and Baer, J. (2005). A first look at the literacy of </a:t>
            </a:r>
            <a:r>
              <a:rPr lang="en-US" sz="5600" dirty="0" smtClean="0"/>
              <a:t>America’s </a:t>
            </a:r>
            <a:r>
              <a:rPr lang="en-US" sz="5600" dirty="0"/>
              <a:t>adults in </a:t>
            </a:r>
            <a:r>
              <a:rPr lang="en-US" sz="5600" dirty="0" smtClean="0"/>
              <a:t>the </a:t>
            </a:r>
            <a:r>
              <a:rPr lang="en-US" sz="5600" dirty="0"/>
              <a:t>21st century. Washington, D.C.: National Center for Education Statistics, U.S. </a:t>
            </a:r>
            <a:r>
              <a:rPr lang="en-US" sz="5600" dirty="0" smtClean="0"/>
              <a:t>Department </a:t>
            </a:r>
            <a:r>
              <a:rPr lang="en-US" sz="5600" dirty="0"/>
              <a:t>of Education.</a:t>
            </a:r>
          </a:p>
          <a:p>
            <a:r>
              <a:rPr lang="en-US" sz="5600" dirty="0"/>
              <a:t>McCall, J. and Wilson, C. (2015). Promoting health literacy in an HIV-infected population: </a:t>
            </a:r>
            <a:r>
              <a:rPr lang="en-US" sz="5600" dirty="0" smtClean="0"/>
              <a:t>Creating </a:t>
            </a:r>
            <a:r>
              <a:rPr lang="en-US" sz="5600" dirty="0"/>
              <a:t>staff awareness. Journal of the Association of Nurses in AIDS Care, 26(4), 498-502.</a:t>
            </a:r>
          </a:p>
          <a:p>
            <a:r>
              <a:rPr lang="en-US" sz="5600" dirty="0"/>
              <a:t>Nielsen-</a:t>
            </a:r>
            <a:r>
              <a:rPr lang="en-US" sz="5600" dirty="0" err="1"/>
              <a:t>Bohlman</a:t>
            </a:r>
            <a:r>
              <a:rPr lang="en-US" sz="5600" dirty="0"/>
              <a:t>, L., Panzer A.M., and </a:t>
            </a:r>
            <a:r>
              <a:rPr lang="en-US" sz="5600" dirty="0" err="1"/>
              <a:t>Kindig</a:t>
            </a:r>
            <a:r>
              <a:rPr lang="en-US" sz="5600" dirty="0"/>
              <a:t>, D.A. (eds.). (2004). Health literacy: A </a:t>
            </a:r>
            <a:r>
              <a:rPr lang="en-US" sz="5600" dirty="0" smtClean="0"/>
              <a:t>prescription </a:t>
            </a:r>
            <a:r>
              <a:rPr lang="en-US" sz="5600" dirty="0"/>
              <a:t>to end confusion. Washington, D.C.: The National Academies Press</a:t>
            </a:r>
            <a:r>
              <a:rPr lang="en-US" sz="5600" dirty="0" smtClean="0"/>
              <a:t>.</a:t>
            </a:r>
            <a:endParaRPr lang="en-US" sz="5600" dirty="0"/>
          </a:p>
          <a:p>
            <a:r>
              <a:rPr lang="en-US" sz="5600" dirty="0"/>
              <a:t>Pleasant, A., </a:t>
            </a:r>
            <a:r>
              <a:rPr lang="en-US" sz="5600" dirty="0" err="1"/>
              <a:t>Cabe</a:t>
            </a:r>
            <a:r>
              <a:rPr lang="en-US" sz="5600" dirty="0"/>
              <a:t>, J., Patel, K., Cosenza, J., and Carmona, R. (2015). Health literacy </a:t>
            </a:r>
            <a:r>
              <a:rPr lang="en-US" sz="5600" dirty="0" smtClean="0"/>
              <a:t>research and </a:t>
            </a:r>
            <a:r>
              <a:rPr lang="en-US" sz="5600" dirty="0"/>
              <a:t>practice: A needed paradigm shift. Health Communication, 30, 1176-1180.</a:t>
            </a:r>
          </a:p>
          <a:p>
            <a:r>
              <a:rPr lang="en-US" sz="5600" dirty="0"/>
              <a:t>Vernon, J.A., Trujillo, A., Rosenbaum, S., and </a:t>
            </a:r>
            <a:r>
              <a:rPr lang="en-US" sz="5600" dirty="0" err="1"/>
              <a:t>DeBuono</a:t>
            </a:r>
            <a:r>
              <a:rPr lang="en-US" sz="5600" dirty="0"/>
              <a:t>, B. (2007). Low health literacy: </a:t>
            </a:r>
            <a:r>
              <a:rPr lang="en-US" sz="5600" dirty="0" smtClean="0"/>
              <a:t>Implications </a:t>
            </a:r>
            <a:r>
              <a:rPr lang="en-US" sz="5600" dirty="0"/>
              <a:t>for national health policy. 1-18. Retrieved from www.npsf.org/resource/collection/9220B314-9666-40DA-89DA-9F46357530F1/AskMe3_UConnReport_LowLiteracy.pdf</a:t>
            </a:r>
          </a:p>
          <a:p>
            <a:r>
              <a:rPr lang="en-US" sz="5600" dirty="0"/>
              <a:t>Weiss, B. (2015). Health literacy research: Isn’t there something better we could be doing? </a:t>
            </a:r>
            <a:r>
              <a:rPr lang="en-US" sz="5600" dirty="0" smtClean="0"/>
              <a:t>Health </a:t>
            </a:r>
            <a:r>
              <a:rPr lang="en-US" sz="5600" dirty="0"/>
              <a:t>Communication, 30, 1173-1175.</a:t>
            </a:r>
          </a:p>
          <a:p>
            <a:r>
              <a:rPr lang="en-US" sz="5600" dirty="0"/>
              <a:t>Wisconsin Literacy. (2016). Wisconsin health literacy. Retrieved from </a:t>
            </a:r>
            <a:r>
              <a:rPr lang="en-US" sz="5600" dirty="0" smtClean="0"/>
              <a:t>http</a:t>
            </a:r>
            <a:r>
              <a:rPr lang="en-US" sz="5600" dirty="0"/>
              <a:t>://wisconsinliteracy.org/health-literacy/index.html</a:t>
            </a:r>
          </a:p>
          <a:p>
            <a:endParaRPr lang="en-US" dirty="0"/>
          </a:p>
          <a:p>
            <a:endParaRPr lang="en-US" dirty="0"/>
          </a:p>
        </p:txBody>
      </p:sp>
    </p:spTree>
    <p:extLst>
      <p:ext uri="{BB962C8B-B14F-4D97-AF65-F5344CB8AC3E}">
        <p14:creationId xmlns:p14="http://schemas.microsoft.com/office/powerpoint/2010/main" val="20126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Recognized Need</a:t>
            </a:r>
            <a:endParaRPr lang="en-US" dirty="0"/>
          </a:p>
        </p:txBody>
      </p:sp>
      <p:sp>
        <p:nvSpPr>
          <p:cNvPr id="4" name="Rounded Rectangle 3"/>
          <p:cNvSpPr/>
          <p:nvPr/>
        </p:nvSpPr>
        <p:spPr>
          <a:xfrm>
            <a:off x="685800" y="2133600"/>
            <a:ext cx="22860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838200" y="2667000"/>
            <a:ext cx="1905000" cy="2585323"/>
          </a:xfrm>
          <a:prstGeom prst="rect">
            <a:avLst/>
          </a:prstGeom>
          <a:noFill/>
        </p:spPr>
        <p:txBody>
          <a:bodyPr wrap="square" rtlCol="0">
            <a:spAutoFit/>
          </a:bodyPr>
          <a:lstStyle/>
          <a:p>
            <a:r>
              <a:rPr lang="en-US" dirty="0">
                <a:solidFill>
                  <a:prstClr val="white"/>
                </a:solidFill>
                <a:latin typeface="Aharoni" panose="02010803020104030203" pitchFamily="2" charset="-79"/>
                <a:cs typeface="Aharoni" panose="02010803020104030203" pitchFamily="2" charset="-79"/>
              </a:rPr>
              <a:t>Clinic Visit</a:t>
            </a:r>
          </a:p>
          <a:p>
            <a:endParaRPr lang="en-US" dirty="0">
              <a:solidFill>
                <a:prstClr val="white"/>
              </a:solidFill>
              <a:latin typeface="Aharoni" panose="02010803020104030203" pitchFamily="2" charset="-79"/>
              <a:cs typeface="Aharoni" panose="02010803020104030203" pitchFamily="2" charset="-79"/>
            </a:endParaRPr>
          </a:p>
          <a:p>
            <a:r>
              <a:rPr lang="en-US" dirty="0">
                <a:solidFill>
                  <a:prstClr val="white"/>
                </a:solidFill>
                <a:latin typeface="Aharoni" panose="02010803020104030203" pitchFamily="2" charset="-79"/>
                <a:cs typeface="Aharoni" panose="02010803020104030203" pitchFamily="2" charset="-79"/>
              </a:rPr>
              <a:t>New Information</a:t>
            </a:r>
          </a:p>
          <a:p>
            <a:endParaRPr lang="en-US" dirty="0">
              <a:solidFill>
                <a:prstClr val="white"/>
              </a:solidFill>
              <a:latin typeface="Aharoni" panose="02010803020104030203" pitchFamily="2" charset="-79"/>
              <a:cs typeface="Aharoni" panose="02010803020104030203" pitchFamily="2" charset="-79"/>
            </a:endParaRPr>
          </a:p>
          <a:p>
            <a:r>
              <a:rPr lang="en-US" dirty="0">
                <a:solidFill>
                  <a:schemeClr val="bg1"/>
                </a:solidFill>
                <a:latin typeface="Aharoni" panose="02010803020104030203" pitchFamily="2" charset="-79"/>
                <a:cs typeface="Aharoni" panose="02010803020104030203" pitchFamily="2" charset="-79"/>
              </a:rPr>
              <a:t>Apparent Understanding</a:t>
            </a:r>
          </a:p>
          <a:p>
            <a:endParaRPr lang="en-US" dirty="0">
              <a:solidFill>
                <a:prstClr val="white"/>
              </a:solidFill>
              <a:latin typeface="Aharoni" panose="02010803020104030203" pitchFamily="2" charset="-79"/>
              <a:cs typeface="Aharoni" panose="02010803020104030203" pitchFamily="2" charset="-79"/>
            </a:endParaRPr>
          </a:p>
          <a:p>
            <a:endParaRPr lang="en-US" dirty="0">
              <a:solidFill>
                <a:prstClr val="white"/>
              </a:solidFill>
              <a:latin typeface="Aharoni" panose="02010803020104030203" pitchFamily="2" charset="-79"/>
              <a:cs typeface="Aharoni" panose="02010803020104030203" pitchFamily="2" charset="-79"/>
            </a:endParaRPr>
          </a:p>
        </p:txBody>
      </p:sp>
      <p:sp>
        <p:nvSpPr>
          <p:cNvPr id="7" name="TextBox 6"/>
          <p:cNvSpPr txBox="1"/>
          <p:nvPr/>
        </p:nvSpPr>
        <p:spPr>
          <a:xfrm>
            <a:off x="3584864" y="3359497"/>
            <a:ext cx="1905000" cy="923330"/>
          </a:xfrm>
          <a:prstGeom prst="rect">
            <a:avLst/>
          </a:prstGeom>
          <a:noFill/>
        </p:spPr>
        <p:txBody>
          <a:bodyPr wrap="square" rtlCol="0">
            <a:spAutoFit/>
          </a:bodyPr>
          <a:lstStyle/>
          <a:p>
            <a:pPr algn="ctr"/>
            <a:r>
              <a:rPr lang="en-US" dirty="0">
                <a:solidFill>
                  <a:prstClr val="white"/>
                </a:solidFill>
                <a:latin typeface="Aharoni" panose="02010803020104030203" pitchFamily="2" charset="-79"/>
                <a:cs typeface="Aharoni" panose="02010803020104030203" pitchFamily="2" charset="-79"/>
              </a:rPr>
              <a:t>Apparent Understanding</a:t>
            </a:r>
          </a:p>
          <a:p>
            <a:endParaRPr lang="en-US" dirty="0">
              <a:solidFill>
                <a:prstClr val="white"/>
              </a:solidFill>
              <a:latin typeface="Aharoni" panose="02010803020104030203" pitchFamily="2" charset="-79"/>
              <a:cs typeface="Aharoni" panose="02010803020104030203" pitchFamily="2" charset="-79"/>
            </a:endParaRPr>
          </a:p>
        </p:txBody>
      </p:sp>
      <p:sp>
        <p:nvSpPr>
          <p:cNvPr id="8" name="Rounded Rectangle 7"/>
          <p:cNvSpPr/>
          <p:nvPr/>
        </p:nvSpPr>
        <p:spPr>
          <a:xfrm>
            <a:off x="6269182" y="2020136"/>
            <a:ext cx="2057400" cy="3732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6345382" y="2713166"/>
            <a:ext cx="1905000" cy="3139321"/>
          </a:xfrm>
          <a:prstGeom prst="rect">
            <a:avLst/>
          </a:prstGeom>
          <a:noFill/>
        </p:spPr>
        <p:txBody>
          <a:bodyPr wrap="square" rtlCol="0">
            <a:spAutoFit/>
          </a:bodyPr>
          <a:lstStyle/>
          <a:p>
            <a:r>
              <a:rPr lang="en-US" dirty="0">
                <a:solidFill>
                  <a:prstClr val="white"/>
                </a:solidFill>
                <a:latin typeface="Aharoni" panose="02010803020104030203" pitchFamily="2" charset="-79"/>
                <a:cs typeface="Aharoni" panose="02010803020104030203" pitchFamily="2" charset="-79"/>
              </a:rPr>
              <a:t>Next Visit Follow -Up</a:t>
            </a:r>
          </a:p>
          <a:p>
            <a:endParaRPr lang="en-US" dirty="0">
              <a:solidFill>
                <a:prstClr val="white"/>
              </a:solidFill>
              <a:latin typeface="Aharoni" panose="02010803020104030203" pitchFamily="2" charset="-79"/>
              <a:cs typeface="Aharoni" panose="02010803020104030203" pitchFamily="2" charset="-79"/>
            </a:endParaRPr>
          </a:p>
          <a:p>
            <a:r>
              <a:rPr lang="en-US" dirty="0">
                <a:solidFill>
                  <a:prstClr val="white"/>
                </a:solidFill>
                <a:latin typeface="Aharoni" panose="02010803020104030203" pitchFamily="2" charset="-79"/>
                <a:cs typeface="Aharoni" panose="02010803020104030203" pitchFamily="2" charset="-79"/>
              </a:rPr>
              <a:t>Review of Information and Routine</a:t>
            </a:r>
          </a:p>
          <a:p>
            <a:pPr algn="ctr"/>
            <a:endParaRPr lang="en-US" dirty="0">
              <a:solidFill>
                <a:prstClr val="white"/>
              </a:solidFill>
              <a:latin typeface="Aharoni" panose="02010803020104030203" pitchFamily="2" charset="-79"/>
              <a:cs typeface="Aharoni" panose="02010803020104030203" pitchFamily="2" charset="-79"/>
            </a:endParaRPr>
          </a:p>
          <a:p>
            <a:r>
              <a:rPr lang="en-US" dirty="0" smtClean="0">
                <a:solidFill>
                  <a:schemeClr val="bg1"/>
                </a:solidFill>
                <a:latin typeface="Aharoni" panose="02010803020104030203" pitchFamily="2" charset="-79"/>
                <a:cs typeface="Aharoni" panose="02010803020104030203" pitchFamily="2" charset="-79"/>
              </a:rPr>
              <a:t>Non-Adherence</a:t>
            </a:r>
            <a:endParaRPr lang="en-US" dirty="0">
              <a:solidFill>
                <a:schemeClr val="bg1"/>
              </a:solidFill>
              <a:latin typeface="Aharoni" panose="02010803020104030203" pitchFamily="2" charset="-79"/>
              <a:cs typeface="Aharoni" panose="02010803020104030203" pitchFamily="2" charset="-79"/>
            </a:endParaRPr>
          </a:p>
          <a:p>
            <a:endParaRPr lang="en-US" dirty="0">
              <a:solidFill>
                <a:prstClr val="white"/>
              </a:solidFill>
              <a:latin typeface="Aharoni" panose="02010803020104030203" pitchFamily="2" charset="-79"/>
              <a:cs typeface="Aharoni" panose="02010803020104030203" pitchFamily="2" charset="-79"/>
            </a:endParaRPr>
          </a:p>
          <a:p>
            <a:endParaRPr lang="en-US" dirty="0">
              <a:solidFill>
                <a:prstClr val="white"/>
              </a:solidFill>
              <a:latin typeface="Aharoni" panose="02010803020104030203" pitchFamily="2" charset="-79"/>
              <a:cs typeface="Aharoni" panose="02010803020104030203" pitchFamily="2" charset="-79"/>
            </a:endParaRPr>
          </a:p>
          <a:p>
            <a:endParaRPr lang="en-US" dirty="0">
              <a:solidFill>
                <a:prstClr val="white"/>
              </a:solidFill>
              <a:latin typeface="Aharoni" panose="02010803020104030203" pitchFamily="2" charset="-79"/>
              <a:cs typeface="Aharoni" panose="02010803020104030203" pitchFamily="2" charset="-79"/>
            </a:endParaRPr>
          </a:p>
        </p:txBody>
      </p:sp>
      <p:sp>
        <p:nvSpPr>
          <p:cNvPr id="12" name="Right Arrow 11"/>
          <p:cNvSpPr/>
          <p:nvPr/>
        </p:nvSpPr>
        <p:spPr>
          <a:xfrm>
            <a:off x="3200400" y="3581400"/>
            <a:ext cx="384464" cy="418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5566065" y="3592562"/>
            <a:ext cx="377535" cy="418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47" name="Picture 3" descr="C:\Users\ron\AppData\Local\Microsoft\Windows\Temporary Internet Files\Content.IE5\9AZU6YL6\Emblem-questi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927" y="2920731"/>
            <a:ext cx="1930937" cy="193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61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2042473"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Health Literacy Is…</a:t>
            </a:r>
            <a:endParaRPr lang="en-US" dirty="0"/>
          </a:p>
        </p:txBody>
      </p:sp>
      <p:sp>
        <p:nvSpPr>
          <p:cNvPr id="3" name="Content Placeholder 2"/>
          <p:cNvSpPr>
            <a:spLocks noGrp="1"/>
          </p:cNvSpPr>
          <p:nvPr>
            <p:ph sz="quarter" idx="1"/>
          </p:nvPr>
        </p:nvSpPr>
        <p:spPr/>
        <p:txBody>
          <a:bodyPr>
            <a:normAutofit/>
          </a:bodyPr>
          <a:lstStyle/>
          <a:p>
            <a:r>
              <a:rPr lang="en-US" dirty="0"/>
              <a:t>“the degree to which individuals have the capacity to obtain, process, and understand basic health information and services needed to make appropriate health decisions” (Nielsen-</a:t>
            </a:r>
            <a:r>
              <a:rPr lang="en-US" dirty="0" err="1"/>
              <a:t>Bohlman</a:t>
            </a:r>
            <a:r>
              <a:rPr lang="en-US" dirty="0"/>
              <a:t> et al., 2004, p. 4). </a:t>
            </a:r>
            <a:endParaRPr lang="en-US" dirty="0" smtClean="0"/>
          </a:p>
          <a:p>
            <a:endParaRPr lang="en-US" dirty="0" smtClean="0"/>
          </a:p>
          <a:p>
            <a:r>
              <a:rPr lang="en-US" dirty="0" smtClean="0"/>
              <a:t>“represents </a:t>
            </a:r>
            <a:r>
              <a:rPr lang="en-US" dirty="0"/>
              <a:t>the cognitive and social skills which determine the motivation and ability of individuals to gain access to, understand and use information in ways which promote and maintain good </a:t>
            </a:r>
            <a:r>
              <a:rPr lang="en-US" dirty="0" smtClean="0"/>
              <a:t>health” ( World Health Organization in </a:t>
            </a:r>
            <a:r>
              <a:rPr lang="en-US" dirty="0"/>
              <a:t>du Pre, 2010). </a:t>
            </a:r>
            <a:endParaRPr lang="en-US" dirty="0" smtClean="0"/>
          </a:p>
          <a:p>
            <a:endParaRPr lang="en-US" dirty="0" smtClean="0"/>
          </a:p>
          <a:p>
            <a:endParaRPr lang="en-US" dirty="0"/>
          </a:p>
        </p:txBody>
      </p:sp>
    </p:spTree>
    <p:extLst>
      <p:ext uri="{BB962C8B-B14F-4D97-AF65-F5344CB8AC3E}">
        <p14:creationId xmlns:p14="http://schemas.microsoft.com/office/powerpoint/2010/main" val="221115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Original Thought Process</a:t>
            </a:r>
            <a:endParaRPr lang="en-US" dirty="0"/>
          </a:p>
        </p:txBody>
      </p:sp>
      <p:sp>
        <p:nvSpPr>
          <p:cNvPr id="4" name="Oval 3"/>
          <p:cNvSpPr/>
          <p:nvPr/>
        </p:nvSpPr>
        <p:spPr>
          <a:xfrm>
            <a:off x="3505200" y="2535382"/>
            <a:ext cx="2362200" cy="226521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3276600"/>
            <a:ext cx="1447800" cy="830997"/>
          </a:xfrm>
          <a:prstGeom prst="rect">
            <a:avLst/>
          </a:prstGeom>
          <a:noFill/>
        </p:spPr>
        <p:txBody>
          <a:bodyPr wrap="square" rtlCol="0">
            <a:spAutoFit/>
          </a:bodyPr>
          <a:lstStyle/>
          <a:p>
            <a:pPr algn="ctr"/>
            <a:r>
              <a:rPr lang="en-US" sz="2400" dirty="0" smtClean="0">
                <a:solidFill>
                  <a:schemeClr val="bg1"/>
                </a:solidFill>
                <a:latin typeface="Aharoni" panose="02010803020104030203" pitchFamily="2" charset="-79"/>
                <a:cs typeface="Aharoni" panose="02010803020104030203" pitchFamily="2" charset="-79"/>
              </a:rPr>
              <a:t>Health Literacy</a:t>
            </a:r>
            <a:endParaRPr lang="en-US" sz="2400" dirty="0">
              <a:solidFill>
                <a:schemeClr val="bg1"/>
              </a:solidFill>
              <a:latin typeface="Aharoni" panose="02010803020104030203" pitchFamily="2" charset="-79"/>
              <a:cs typeface="Aharoni" panose="02010803020104030203" pitchFamily="2" charset="-79"/>
            </a:endParaRPr>
          </a:p>
        </p:txBody>
      </p:sp>
      <p:sp>
        <p:nvSpPr>
          <p:cNvPr id="6" name="Oval 5"/>
          <p:cNvSpPr/>
          <p:nvPr/>
        </p:nvSpPr>
        <p:spPr>
          <a:xfrm>
            <a:off x="1143000" y="1981200"/>
            <a:ext cx="1676400" cy="1524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57300" y="2638960"/>
            <a:ext cx="1447800" cy="338554"/>
          </a:xfrm>
          <a:prstGeom prst="rect">
            <a:avLst/>
          </a:prstGeom>
          <a:noFill/>
        </p:spPr>
        <p:txBody>
          <a:bodyPr wrap="square" rtlCol="0">
            <a:spAutoFit/>
          </a:bodyPr>
          <a:lstStyle/>
          <a:p>
            <a:pPr algn="ctr"/>
            <a:r>
              <a:rPr lang="en-US" sz="1600" dirty="0" smtClean="0">
                <a:solidFill>
                  <a:schemeClr val="bg1"/>
                </a:solidFill>
                <a:latin typeface="Aharoni" panose="02010803020104030203" pitchFamily="2" charset="-79"/>
                <a:cs typeface="Aharoni" panose="02010803020104030203" pitchFamily="2" charset="-79"/>
              </a:rPr>
              <a:t>Assessments</a:t>
            </a:r>
            <a:endParaRPr lang="en-US" sz="1600" dirty="0">
              <a:solidFill>
                <a:schemeClr val="bg1"/>
              </a:solidFill>
              <a:latin typeface="Aharoni" panose="02010803020104030203" pitchFamily="2" charset="-79"/>
              <a:cs typeface="Aharoni" panose="02010803020104030203" pitchFamily="2" charset="-79"/>
            </a:endParaRPr>
          </a:p>
        </p:txBody>
      </p:sp>
      <p:sp>
        <p:nvSpPr>
          <p:cNvPr id="11" name="Oval 10"/>
          <p:cNvSpPr/>
          <p:nvPr/>
        </p:nvSpPr>
        <p:spPr>
          <a:xfrm>
            <a:off x="6705600" y="1981200"/>
            <a:ext cx="1828800" cy="1524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haroni" panose="02010803020104030203" pitchFamily="2" charset="-79"/>
                <a:cs typeface="Aharoni" panose="02010803020104030203" pitchFamily="2" charset="-79"/>
              </a:rPr>
              <a:t>Evaluations</a:t>
            </a:r>
            <a:endParaRPr lang="en-US" sz="1600" dirty="0">
              <a:latin typeface="Aharoni" panose="02010803020104030203" pitchFamily="2" charset="-79"/>
              <a:cs typeface="Aharoni" panose="02010803020104030203" pitchFamily="2" charset="-79"/>
            </a:endParaRPr>
          </a:p>
        </p:txBody>
      </p:sp>
      <p:sp>
        <p:nvSpPr>
          <p:cNvPr id="12" name="Oval 11"/>
          <p:cNvSpPr/>
          <p:nvPr/>
        </p:nvSpPr>
        <p:spPr>
          <a:xfrm>
            <a:off x="1257300" y="4572000"/>
            <a:ext cx="1676400" cy="1524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92382" y="5164723"/>
            <a:ext cx="1447800" cy="338554"/>
          </a:xfrm>
          <a:prstGeom prst="rect">
            <a:avLst/>
          </a:prstGeom>
          <a:noFill/>
        </p:spPr>
        <p:txBody>
          <a:bodyPr wrap="square" rtlCol="0">
            <a:spAutoFit/>
          </a:bodyPr>
          <a:lstStyle/>
          <a:p>
            <a:pPr algn="ctr"/>
            <a:r>
              <a:rPr lang="en-US" sz="1600" dirty="0" smtClean="0">
                <a:solidFill>
                  <a:schemeClr val="bg1"/>
                </a:solidFill>
                <a:latin typeface="Aharoni" panose="02010803020104030203" pitchFamily="2" charset="-79"/>
                <a:cs typeface="Aharoni" panose="02010803020104030203" pitchFamily="2" charset="-79"/>
              </a:rPr>
              <a:t>Current Tools</a:t>
            </a:r>
            <a:endParaRPr lang="en-US" sz="1600" dirty="0">
              <a:solidFill>
                <a:schemeClr val="bg1"/>
              </a:solidFill>
              <a:latin typeface="Aharoni" panose="02010803020104030203" pitchFamily="2" charset="-79"/>
              <a:cs typeface="Aharoni" panose="02010803020104030203" pitchFamily="2" charset="-79"/>
            </a:endParaRPr>
          </a:p>
        </p:txBody>
      </p:sp>
      <p:sp>
        <p:nvSpPr>
          <p:cNvPr id="14" name="Oval 13"/>
          <p:cNvSpPr/>
          <p:nvPr/>
        </p:nvSpPr>
        <p:spPr>
          <a:xfrm>
            <a:off x="6705600" y="4402723"/>
            <a:ext cx="1828800" cy="15408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05600" y="4970154"/>
            <a:ext cx="1943100" cy="584775"/>
          </a:xfrm>
          <a:prstGeom prst="rect">
            <a:avLst/>
          </a:prstGeom>
          <a:noFill/>
        </p:spPr>
        <p:txBody>
          <a:bodyPr wrap="square" rtlCol="0">
            <a:spAutoFit/>
          </a:bodyPr>
          <a:lstStyle/>
          <a:p>
            <a:pPr algn="ctr"/>
            <a:r>
              <a:rPr lang="en-US" sz="1600" dirty="0" smtClean="0">
                <a:solidFill>
                  <a:schemeClr val="bg1"/>
                </a:solidFill>
                <a:latin typeface="Aharoni" panose="02010803020104030203" pitchFamily="2" charset="-79"/>
                <a:cs typeface="Aharoni" panose="02010803020104030203" pitchFamily="2" charset="-79"/>
              </a:rPr>
              <a:t>Family-Provider</a:t>
            </a:r>
          </a:p>
          <a:p>
            <a:pPr algn="ctr"/>
            <a:r>
              <a:rPr lang="en-US" sz="1600" dirty="0" smtClean="0">
                <a:solidFill>
                  <a:schemeClr val="bg1"/>
                </a:solidFill>
                <a:latin typeface="Aharoni" panose="02010803020104030203" pitchFamily="2" charset="-79"/>
                <a:cs typeface="Aharoni" panose="02010803020104030203" pitchFamily="2" charset="-79"/>
              </a:rPr>
              <a:t>Communication</a:t>
            </a:r>
            <a:endParaRPr lang="en-US" sz="1600" dirty="0">
              <a:solidFill>
                <a:schemeClr val="bg1"/>
              </a:solidFill>
              <a:latin typeface="Aharoni" panose="02010803020104030203" pitchFamily="2" charset="-79"/>
              <a:cs typeface="Aharoni" panose="02010803020104030203" pitchFamily="2" charset="-79"/>
            </a:endParaRPr>
          </a:p>
        </p:txBody>
      </p:sp>
      <p:cxnSp>
        <p:nvCxnSpPr>
          <p:cNvPr id="17" name="Straight Arrow Connector 16"/>
          <p:cNvCxnSpPr/>
          <p:nvPr/>
        </p:nvCxnSpPr>
        <p:spPr>
          <a:xfrm>
            <a:off x="2840182" y="3276600"/>
            <a:ext cx="436418" cy="391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58391" y="4572000"/>
            <a:ext cx="446809" cy="398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096000" y="3124200"/>
            <a:ext cx="381000" cy="348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4402723"/>
            <a:ext cx="838200" cy="397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505200" y="5867400"/>
            <a:ext cx="2590800" cy="762000"/>
          </a:xfrm>
          <a:prstGeom prst="round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733800" y="5943601"/>
            <a:ext cx="2133600" cy="584775"/>
          </a:xfrm>
          <a:prstGeom prst="rect">
            <a:avLst/>
          </a:prstGeom>
          <a:solidFill>
            <a:schemeClr val="accent1"/>
          </a:solidFill>
        </p:spPr>
        <p:txBody>
          <a:bodyPr wrap="square" rtlCol="0">
            <a:spAutoFit/>
          </a:bodyPr>
          <a:lstStyle/>
          <a:p>
            <a:pPr algn="ctr"/>
            <a:r>
              <a:rPr lang="en-US" sz="1600" dirty="0" smtClean="0">
                <a:solidFill>
                  <a:schemeClr val="bg1"/>
                </a:solidFill>
                <a:latin typeface="Aharoni" panose="02010803020104030203" pitchFamily="2" charset="-79"/>
                <a:cs typeface="Aharoni" panose="02010803020104030203" pitchFamily="2" charset="-79"/>
              </a:rPr>
              <a:t>Increased Adherence</a:t>
            </a:r>
            <a:endParaRPr lang="en-US" sz="1600" dirty="0">
              <a:solidFill>
                <a:schemeClr val="bg1"/>
              </a:solidFill>
              <a:latin typeface="Aharoni" panose="02010803020104030203" pitchFamily="2" charset="-79"/>
              <a:cs typeface="Aharoni" panose="02010803020104030203" pitchFamily="2" charset="-79"/>
            </a:endParaRPr>
          </a:p>
        </p:txBody>
      </p:sp>
      <p:cxnSp>
        <p:nvCxnSpPr>
          <p:cNvPr id="9" name="Straight Arrow Connector 8"/>
          <p:cNvCxnSpPr/>
          <p:nvPr/>
        </p:nvCxnSpPr>
        <p:spPr>
          <a:xfrm>
            <a:off x="4686300" y="4970154"/>
            <a:ext cx="0" cy="897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066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Care Map for a Child with Special Health Care Needs</a:t>
            </a:r>
            <a:endParaRPr lang="en-US"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43488" y="1600200"/>
            <a:ext cx="6495024" cy="4873625"/>
          </a:xfrm>
        </p:spPr>
      </p:pic>
    </p:spTree>
    <p:extLst>
      <p:ext uri="{BB962C8B-B14F-4D97-AF65-F5344CB8AC3E}">
        <p14:creationId xmlns:p14="http://schemas.microsoft.com/office/powerpoint/2010/main" val="2798443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New Framework</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89978691"/>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49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Rapid Estimate of Adult Literacy in Medicine (REALM)</a:t>
            </a:r>
            <a:endParaRPr lang="en-US" dirty="0"/>
          </a:p>
        </p:txBody>
      </p:sp>
      <p:pic>
        <p:nvPicPr>
          <p:cNvPr id="4099" name="Picture 3"/>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35129" t="23473" r="36550" b="17412"/>
          <a:stretch/>
        </p:blipFill>
        <p:spPr bwMode="auto">
          <a:xfrm>
            <a:off x="1905000" y="1595582"/>
            <a:ext cx="4462712" cy="523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06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Test of Functional Health Literacy in Adults</a:t>
            </a:r>
            <a:endParaRPr lang="en-US" dirty="0"/>
          </a:p>
        </p:txBody>
      </p:sp>
      <p:pic>
        <p:nvPicPr>
          <p:cNvPr id="5122"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31879" t="43455" r="34040" b="10605"/>
          <a:stretch/>
        </p:blipFill>
        <p:spPr bwMode="auto">
          <a:xfrm>
            <a:off x="533400" y="1905000"/>
            <a:ext cx="3089563" cy="234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367" t="20170" r="35083" b="43223"/>
          <a:stretch/>
        </p:blipFill>
        <p:spPr bwMode="auto">
          <a:xfrm>
            <a:off x="297873" y="4419600"/>
            <a:ext cx="3557155" cy="218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560" t="21875" r="36916" b="11837"/>
          <a:stretch/>
        </p:blipFill>
        <p:spPr bwMode="auto">
          <a:xfrm>
            <a:off x="4191000" y="1662545"/>
            <a:ext cx="3711286" cy="484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21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5970" t="15189" r="40139" b="4958"/>
          <a:stretch/>
        </p:blipFill>
        <p:spPr bwMode="auto">
          <a:xfrm>
            <a:off x="1066800" y="0"/>
            <a:ext cx="6691744" cy="704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412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1558</Words>
  <Application>Microsoft Office PowerPoint</Application>
  <PresentationFormat>On-screen Show (4:3)</PresentationFormat>
  <Paragraphs>129</Paragraphs>
  <Slides>18</Slides>
  <Notes>10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Oriel</vt:lpstr>
      <vt:lpstr>1_Oriel</vt:lpstr>
      <vt:lpstr>2_Oriel</vt:lpstr>
      <vt:lpstr>Using Effective Communication and Family-Centered Strategies to Improve Health Literacy</vt:lpstr>
      <vt:lpstr>Recognized Need</vt:lpstr>
      <vt:lpstr>Health Literacy Is…</vt:lpstr>
      <vt:lpstr>Original Thought Process</vt:lpstr>
      <vt:lpstr>Care Map for a Child with Special Health Care Needs</vt:lpstr>
      <vt:lpstr>New Framework</vt:lpstr>
      <vt:lpstr>Rapid Estimate of Adult Literacy in Medicine (REALM)</vt:lpstr>
      <vt:lpstr>Short Test of Functional Health Literacy in Adults</vt:lpstr>
      <vt:lpstr>PowerPoint Presentation</vt:lpstr>
      <vt:lpstr>Literature Review: Interventions</vt:lpstr>
      <vt:lpstr>PowerPoint Presentation</vt:lpstr>
      <vt:lpstr>Current Practices at  UWHC and AFCH</vt:lpstr>
      <vt:lpstr>PowerPoint Presentation</vt:lpstr>
      <vt:lpstr>Social Determinants of Health: Department of Health Services</vt:lpstr>
      <vt:lpstr>Recommendations</vt:lpstr>
      <vt:lpstr>Connection To Maternal Child Health Leadership Competencies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c:creator>
  <cp:lastModifiedBy>uwpediatrics</cp:lastModifiedBy>
  <cp:revision>18</cp:revision>
  <dcterms:created xsi:type="dcterms:W3CDTF">2016-05-09T19:07:39Z</dcterms:created>
  <dcterms:modified xsi:type="dcterms:W3CDTF">2016-05-26T15:11:20Z</dcterms:modified>
</cp:coreProperties>
</file>