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8" r:id="rId1"/>
  </p:sldMasterIdLst>
  <p:notesMasterIdLst>
    <p:notesMasterId r:id="rId47"/>
  </p:notesMasterIdLst>
  <p:sldIdLst>
    <p:sldId id="256" r:id="rId2"/>
    <p:sldId id="257" r:id="rId3"/>
    <p:sldId id="282" r:id="rId4"/>
    <p:sldId id="301" r:id="rId5"/>
    <p:sldId id="264" r:id="rId6"/>
    <p:sldId id="316" r:id="rId7"/>
    <p:sldId id="300" r:id="rId8"/>
    <p:sldId id="297" r:id="rId9"/>
    <p:sldId id="303" r:id="rId10"/>
    <p:sldId id="304" r:id="rId11"/>
    <p:sldId id="311" r:id="rId12"/>
    <p:sldId id="305" r:id="rId13"/>
    <p:sldId id="321" r:id="rId14"/>
    <p:sldId id="323" r:id="rId15"/>
    <p:sldId id="322" r:id="rId16"/>
    <p:sldId id="283" r:id="rId17"/>
    <p:sldId id="291" r:id="rId18"/>
    <p:sldId id="317" r:id="rId19"/>
    <p:sldId id="295" r:id="rId20"/>
    <p:sldId id="290" r:id="rId21"/>
    <p:sldId id="318" r:id="rId22"/>
    <p:sldId id="293" r:id="rId23"/>
    <p:sldId id="319" r:id="rId24"/>
    <p:sldId id="259" r:id="rId25"/>
    <p:sldId id="296" r:id="rId26"/>
    <p:sldId id="288" r:id="rId27"/>
    <p:sldId id="287" r:id="rId28"/>
    <p:sldId id="289" r:id="rId29"/>
    <p:sldId id="286" r:id="rId30"/>
    <p:sldId id="294" r:id="rId31"/>
    <p:sldId id="312" r:id="rId32"/>
    <p:sldId id="315" r:id="rId33"/>
    <p:sldId id="279" r:id="rId34"/>
    <p:sldId id="314" r:id="rId35"/>
    <p:sldId id="324" r:id="rId36"/>
    <p:sldId id="325" r:id="rId37"/>
    <p:sldId id="326" r:id="rId38"/>
    <p:sldId id="327" r:id="rId39"/>
    <p:sldId id="267" r:id="rId40"/>
    <p:sldId id="274" r:id="rId41"/>
    <p:sldId id="269" r:id="rId42"/>
    <p:sldId id="307" r:id="rId43"/>
    <p:sldId id="308" r:id="rId44"/>
    <p:sldId id="268" r:id="rId45"/>
    <p:sldId id="310" r:id="rId4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47" autoAdjust="0"/>
  </p:normalViewPr>
  <p:slideViewPr>
    <p:cSldViewPr snapToGrid="0" snapToObjects="1">
      <p:cViewPr>
        <p:scale>
          <a:sx n="75" d="100"/>
          <a:sy n="75" d="100"/>
        </p:scale>
        <p:origin x="-930" y="-4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Rachel:Users:admin:Documents:UWHC:PPC%20Provider%20Survey.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Rachel:Users:admin:Documents:UWHC:PPC%20Provider%20Surve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Rachel:Users:admin:Documents:UWHC:PPC%20Provider%20Survey.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Rachel:Users:admin:Documents:UWHC:PPC%20Provider%20Survey.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Rachel:Users:admin:Documents:UWHC:PPC%20Patient%20Surve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Rachel:Users:admin:Documents:UWHC:PPC%20Patient%20Surve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Rachel:Users:admin:Documents:UWHC:PPC%20Patient%20Surve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Rachel:Users:admin:Documents:UWHC:PPC%20Patient%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Provider</a:t>
            </a:r>
            <a:r>
              <a:rPr lang="en-US" baseline="0" dirty="0"/>
              <a:t> Best Equipped to Discuss Physical Activity</a:t>
            </a:r>
            <a:endParaRPr lang="en-US" dirty="0"/>
          </a:p>
        </c:rich>
      </c:tx>
    </c:title>
    <c:plotArea>
      <c:layout/>
      <c:barChart>
        <c:barDir val="col"/>
        <c:grouping val="clustered"/>
        <c:ser>
          <c:idx val="0"/>
          <c:order val="0"/>
          <c:dLbls>
            <c:txPr>
              <a:bodyPr/>
              <a:lstStyle/>
              <a:p>
                <a:pPr>
                  <a:defRPr sz="1400"/>
                </a:pPr>
                <a:endParaRPr lang="en-US"/>
              </a:p>
            </c:txPr>
            <c:showVal val="1"/>
          </c:dLbls>
          <c:cat>
            <c:strRef>
              <c:f>Sheet1!$A$7:$A$12</c:f>
              <c:strCache>
                <c:ptCount val="6"/>
                <c:pt idx="0">
                  <c:v>RD</c:v>
                </c:pt>
                <c:pt idx="1">
                  <c:v>Fellow</c:v>
                </c:pt>
                <c:pt idx="2">
                  <c:v>RN</c:v>
                </c:pt>
                <c:pt idx="3">
                  <c:v>MD/NP</c:v>
                </c:pt>
                <c:pt idx="4">
                  <c:v>RT</c:v>
                </c:pt>
                <c:pt idx="5">
                  <c:v>Other</c:v>
                </c:pt>
              </c:strCache>
            </c:strRef>
          </c:cat>
          <c:val>
            <c:numRef>
              <c:f>Sheet1!$B$7:$B$12</c:f>
              <c:numCache>
                <c:formatCode>General</c:formatCode>
                <c:ptCount val="6"/>
                <c:pt idx="0">
                  <c:v>2</c:v>
                </c:pt>
                <c:pt idx="1">
                  <c:v>2</c:v>
                </c:pt>
                <c:pt idx="2">
                  <c:v>1</c:v>
                </c:pt>
                <c:pt idx="3">
                  <c:v>9</c:v>
                </c:pt>
                <c:pt idx="4">
                  <c:v>8</c:v>
                </c:pt>
                <c:pt idx="5">
                  <c:v>3</c:v>
                </c:pt>
              </c:numCache>
            </c:numRef>
          </c:val>
        </c:ser>
        <c:overlap val="-25"/>
        <c:axId val="40586624"/>
        <c:axId val="40696448"/>
      </c:barChart>
      <c:catAx>
        <c:axId val="40586624"/>
        <c:scaling>
          <c:orientation val="minMax"/>
        </c:scaling>
        <c:axPos val="b"/>
        <c:numFmt formatCode="General" sourceLinked="1"/>
        <c:majorTickMark val="none"/>
        <c:tickLblPos val="nextTo"/>
        <c:txPr>
          <a:bodyPr/>
          <a:lstStyle/>
          <a:p>
            <a:pPr>
              <a:defRPr sz="1400"/>
            </a:pPr>
            <a:endParaRPr lang="en-US"/>
          </a:p>
        </c:txPr>
        <c:crossAx val="40696448"/>
        <c:crosses val="autoZero"/>
        <c:auto val="1"/>
        <c:lblAlgn val="ctr"/>
        <c:lblOffset val="100"/>
      </c:catAx>
      <c:valAx>
        <c:axId val="40696448"/>
        <c:scaling>
          <c:orientation val="minMax"/>
        </c:scaling>
        <c:delete val="1"/>
        <c:axPos val="l"/>
        <c:numFmt formatCode="General" sourceLinked="1"/>
        <c:tickLblPos val="none"/>
        <c:crossAx val="4058662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mn-lt"/>
                <a:ea typeface="Calibri"/>
                <a:cs typeface="Calibri"/>
              </a:rPr>
              <a:t>Confidence in Prescribing </a:t>
            </a:r>
            <a:r>
              <a:rPr lang="en-US" sz="1800" b="1" i="0" u="none" strike="noStrike" baseline="0" dirty="0" smtClean="0">
                <a:solidFill>
                  <a:srgbClr val="000000"/>
                </a:solidFill>
                <a:latin typeface="+mn-lt"/>
                <a:ea typeface="Calibri"/>
                <a:cs typeface="Calibri"/>
              </a:rPr>
              <a:t>Physical </a:t>
            </a:r>
            <a:r>
              <a:rPr lang="en-US" sz="1800" b="1" i="0" u="none" strike="noStrike" baseline="0" dirty="0">
                <a:solidFill>
                  <a:srgbClr val="000000"/>
                </a:solidFill>
                <a:latin typeface="+mn-lt"/>
                <a:ea typeface="Calibri"/>
                <a:cs typeface="Calibri"/>
              </a:rPr>
              <a:t>Activity</a:t>
            </a:r>
          </a:p>
        </c:rich>
      </c:tx>
    </c:title>
    <c:plotArea>
      <c:layout/>
      <c:barChart>
        <c:barDir val="col"/>
        <c:grouping val="clustered"/>
        <c:ser>
          <c:idx val="0"/>
          <c:order val="0"/>
          <c:tx>
            <c:v>Confidence</c:v>
          </c:tx>
          <c:dLbls>
            <c:txPr>
              <a:bodyPr/>
              <a:lstStyle/>
              <a:p>
                <a:pPr>
                  <a:defRPr sz="1400"/>
                </a:pPr>
                <a:endParaRPr lang="en-US"/>
              </a:p>
            </c:txPr>
            <c:showVal val="1"/>
          </c:dLbls>
          <c:cat>
            <c:strRef>
              <c:f>Sheet1!$A$1:$A$5</c:f>
              <c:strCache>
                <c:ptCount val="5"/>
                <c:pt idx="0">
                  <c:v>Not at all confident</c:v>
                </c:pt>
                <c:pt idx="1">
                  <c:v>Somewhat unconfident</c:v>
                </c:pt>
                <c:pt idx="2">
                  <c:v>Neither unconfident or confident</c:v>
                </c:pt>
                <c:pt idx="3">
                  <c:v>Somewhat confident</c:v>
                </c:pt>
                <c:pt idx="4">
                  <c:v>Very confident</c:v>
                </c:pt>
              </c:strCache>
            </c:strRef>
          </c:cat>
          <c:val>
            <c:numRef>
              <c:f>Sheet1!$B$1:$B$5</c:f>
              <c:numCache>
                <c:formatCode>General</c:formatCode>
                <c:ptCount val="5"/>
                <c:pt idx="0">
                  <c:v>1</c:v>
                </c:pt>
                <c:pt idx="1">
                  <c:v>2</c:v>
                </c:pt>
                <c:pt idx="2">
                  <c:v>4</c:v>
                </c:pt>
                <c:pt idx="3">
                  <c:v>5</c:v>
                </c:pt>
                <c:pt idx="4">
                  <c:v>1</c:v>
                </c:pt>
              </c:numCache>
            </c:numRef>
          </c:val>
        </c:ser>
        <c:overlap val="-25"/>
        <c:axId val="40900480"/>
        <c:axId val="40902016"/>
      </c:barChart>
      <c:catAx>
        <c:axId val="40900480"/>
        <c:scaling>
          <c:orientation val="minMax"/>
        </c:scaling>
        <c:axPos val="b"/>
        <c:numFmt formatCode="General" sourceLinked="1"/>
        <c:majorTickMark val="none"/>
        <c:tickLblPos val="nextTo"/>
        <c:txPr>
          <a:bodyPr/>
          <a:lstStyle/>
          <a:p>
            <a:pPr>
              <a:defRPr sz="1200"/>
            </a:pPr>
            <a:endParaRPr lang="en-US"/>
          </a:p>
        </c:txPr>
        <c:crossAx val="40902016"/>
        <c:crosses val="autoZero"/>
        <c:auto val="1"/>
        <c:lblAlgn val="ctr"/>
        <c:lblOffset val="100"/>
      </c:catAx>
      <c:valAx>
        <c:axId val="40902016"/>
        <c:scaling>
          <c:orientation val="minMax"/>
        </c:scaling>
        <c:delete val="1"/>
        <c:axPos val="l"/>
        <c:numFmt formatCode="General" sourceLinked="1"/>
        <c:tickLblPos val="none"/>
        <c:crossAx val="4090048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Perceived</a:t>
            </a:r>
            <a:r>
              <a:rPr lang="en-US" baseline="0"/>
              <a:t> Barriers to Physical Activity</a:t>
            </a:r>
            <a:endParaRPr lang="en-US"/>
          </a:p>
        </c:rich>
      </c:tx>
    </c:title>
    <c:plotArea>
      <c:layout/>
      <c:barChart>
        <c:barDir val="col"/>
        <c:grouping val="clustered"/>
        <c:ser>
          <c:idx val="0"/>
          <c:order val="0"/>
          <c:dLbls>
            <c:txPr>
              <a:bodyPr/>
              <a:lstStyle/>
              <a:p>
                <a:pPr>
                  <a:defRPr sz="1400"/>
                </a:pPr>
                <a:endParaRPr lang="en-US"/>
              </a:p>
            </c:txPr>
            <c:showVal val="1"/>
          </c:dLbls>
          <c:cat>
            <c:strRef>
              <c:f>Sheet1!$A$15:$A$19</c:f>
              <c:strCache>
                <c:ptCount val="5"/>
                <c:pt idx="0">
                  <c:v>Illness</c:v>
                </c:pt>
                <c:pt idx="1">
                  <c:v>Motivation</c:v>
                </c:pt>
                <c:pt idx="2">
                  <c:v>Time</c:v>
                </c:pt>
                <c:pt idx="3">
                  <c:v>Knowledge</c:v>
                </c:pt>
                <c:pt idx="4">
                  <c:v>Resources</c:v>
                </c:pt>
              </c:strCache>
            </c:strRef>
          </c:cat>
          <c:val>
            <c:numRef>
              <c:f>Sheet1!$D$15:$D$19</c:f>
              <c:numCache>
                <c:formatCode>General</c:formatCode>
                <c:ptCount val="5"/>
                <c:pt idx="0">
                  <c:v>2</c:v>
                </c:pt>
                <c:pt idx="1">
                  <c:v>8</c:v>
                </c:pt>
                <c:pt idx="2">
                  <c:v>8</c:v>
                </c:pt>
                <c:pt idx="3">
                  <c:v>4</c:v>
                </c:pt>
                <c:pt idx="4">
                  <c:v>2</c:v>
                </c:pt>
              </c:numCache>
            </c:numRef>
          </c:val>
        </c:ser>
        <c:overlap val="-25"/>
        <c:axId val="41021440"/>
        <c:axId val="41022976"/>
      </c:barChart>
      <c:catAx>
        <c:axId val="41021440"/>
        <c:scaling>
          <c:orientation val="minMax"/>
        </c:scaling>
        <c:axPos val="b"/>
        <c:numFmt formatCode="General" sourceLinked="1"/>
        <c:majorTickMark val="none"/>
        <c:tickLblPos val="nextTo"/>
        <c:txPr>
          <a:bodyPr/>
          <a:lstStyle/>
          <a:p>
            <a:pPr>
              <a:defRPr sz="1400"/>
            </a:pPr>
            <a:endParaRPr lang="en-US"/>
          </a:p>
        </c:txPr>
        <c:crossAx val="41022976"/>
        <c:crosses val="autoZero"/>
        <c:auto val="1"/>
        <c:lblAlgn val="ctr"/>
        <c:lblOffset val="100"/>
      </c:catAx>
      <c:valAx>
        <c:axId val="41022976"/>
        <c:scaling>
          <c:orientation val="minMax"/>
        </c:scaling>
        <c:delete val="1"/>
        <c:axPos val="l"/>
        <c:numFmt formatCode="General" sourceLinked="1"/>
        <c:tickLblPos val="none"/>
        <c:crossAx val="4102144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Best </a:t>
            </a:r>
            <a:r>
              <a:rPr lang="en-US" dirty="0" smtClean="0"/>
              <a:t>Method</a:t>
            </a:r>
            <a:r>
              <a:rPr lang="en-US" baseline="0" dirty="0" smtClean="0"/>
              <a:t> for Improvement</a:t>
            </a:r>
            <a:endParaRPr lang="en-US" dirty="0"/>
          </a:p>
        </c:rich>
      </c:tx>
    </c:title>
    <c:plotArea>
      <c:layout/>
      <c:barChart>
        <c:barDir val="col"/>
        <c:grouping val="clustered"/>
        <c:ser>
          <c:idx val="0"/>
          <c:order val="0"/>
          <c:dLbls>
            <c:txPr>
              <a:bodyPr/>
              <a:lstStyle/>
              <a:p>
                <a:pPr>
                  <a:defRPr sz="1400"/>
                </a:pPr>
                <a:endParaRPr lang="en-US"/>
              </a:p>
            </c:txPr>
            <c:showVal val="1"/>
          </c:dLbls>
          <c:cat>
            <c:strRef>
              <c:f>Sheet1!$A$21:$A$23</c:f>
              <c:strCache>
                <c:ptCount val="3"/>
                <c:pt idx="0">
                  <c:v>Handout</c:v>
                </c:pt>
                <c:pt idx="1">
                  <c:v>Provider Education</c:v>
                </c:pt>
                <c:pt idx="2">
                  <c:v>Hire PT</c:v>
                </c:pt>
              </c:strCache>
            </c:strRef>
          </c:cat>
          <c:val>
            <c:numRef>
              <c:f>Sheet1!$B$21:$B$23</c:f>
              <c:numCache>
                <c:formatCode>General</c:formatCode>
                <c:ptCount val="3"/>
                <c:pt idx="0">
                  <c:v>9</c:v>
                </c:pt>
                <c:pt idx="1">
                  <c:v>10</c:v>
                </c:pt>
                <c:pt idx="2">
                  <c:v>5</c:v>
                </c:pt>
              </c:numCache>
            </c:numRef>
          </c:val>
        </c:ser>
        <c:overlap val="-25"/>
        <c:axId val="41977728"/>
        <c:axId val="41979264"/>
      </c:barChart>
      <c:catAx>
        <c:axId val="41977728"/>
        <c:scaling>
          <c:orientation val="minMax"/>
        </c:scaling>
        <c:axPos val="b"/>
        <c:numFmt formatCode="General" sourceLinked="1"/>
        <c:majorTickMark val="none"/>
        <c:tickLblPos val="nextTo"/>
        <c:txPr>
          <a:bodyPr/>
          <a:lstStyle/>
          <a:p>
            <a:pPr>
              <a:defRPr sz="1400"/>
            </a:pPr>
            <a:endParaRPr lang="en-US"/>
          </a:p>
        </c:txPr>
        <c:crossAx val="41979264"/>
        <c:crosses val="autoZero"/>
        <c:auto val="1"/>
        <c:lblAlgn val="ctr"/>
        <c:lblOffset val="100"/>
      </c:catAx>
      <c:valAx>
        <c:axId val="41979264"/>
        <c:scaling>
          <c:orientation val="minMax"/>
        </c:scaling>
        <c:delete val="1"/>
        <c:axPos val="l"/>
        <c:numFmt formatCode="General" sourceLinked="1"/>
        <c:tickLblPos val="none"/>
        <c:crossAx val="41977728"/>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Reported Amount of Physical Activity</a:t>
            </a:r>
          </a:p>
        </c:rich>
      </c:tx>
      <c:layout>
        <c:manualLayout>
          <c:xMode val="edge"/>
          <c:yMode val="edge"/>
          <c:x val="0.16687007874015694"/>
          <c:y val="9.0277777777777818E-2"/>
        </c:manualLayout>
      </c:layout>
    </c:title>
    <c:plotArea>
      <c:layout/>
      <c:barChart>
        <c:barDir val="col"/>
        <c:grouping val="clustered"/>
        <c:ser>
          <c:idx val="0"/>
          <c:order val="0"/>
          <c:tx>
            <c:v>Hours per Week</c:v>
          </c:tx>
          <c:cat>
            <c:strRef>
              <c:f>Sheet2!$A$1:$A$5</c:f>
              <c:strCache>
                <c:ptCount val="5"/>
                <c:pt idx="0">
                  <c:v>&lt; 1</c:v>
                </c:pt>
                <c:pt idx="1">
                  <c:v>1-3</c:v>
                </c:pt>
                <c:pt idx="2">
                  <c:v>4-5</c:v>
                </c:pt>
                <c:pt idx="3">
                  <c:v>6-7</c:v>
                </c:pt>
                <c:pt idx="4">
                  <c:v>&gt; 7</c:v>
                </c:pt>
              </c:strCache>
            </c:strRef>
          </c:cat>
          <c:val>
            <c:numRef>
              <c:f>Sheet2!$B$1:$B$5</c:f>
              <c:numCache>
                <c:formatCode>General</c:formatCode>
                <c:ptCount val="5"/>
                <c:pt idx="0">
                  <c:v>0</c:v>
                </c:pt>
                <c:pt idx="1">
                  <c:v>4</c:v>
                </c:pt>
                <c:pt idx="2">
                  <c:v>7</c:v>
                </c:pt>
                <c:pt idx="3">
                  <c:v>6</c:v>
                </c:pt>
                <c:pt idx="4">
                  <c:v>10</c:v>
                </c:pt>
              </c:numCache>
            </c:numRef>
          </c:val>
        </c:ser>
        <c:dLbls>
          <c:showVal val="1"/>
        </c:dLbls>
        <c:overlap val="-25"/>
        <c:axId val="42244736"/>
        <c:axId val="42283776"/>
      </c:barChart>
      <c:catAx>
        <c:axId val="42244736"/>
        <c:scaling>
          <c:orientation val="minMax"/>
        </c:scaling>
        <c:axPos val="b"/>
        <c:title>
          <c:tx>
            <c:rich>
              <a:bodyPr/>
              <a:lstStyle/>
              <a:p>
                <a:pPr>
                  <a:defRPr/>
                </a:pPr>
                <a:r>
                  <a:rPr lang="en-US"/>
                  <a:t>Hours per Week</a:t>
                </a:r>
              </a:p>
            </c:rich>
          </c:tx>
        </c:title>
        <c:majorTickMark val="none"/>
        <c:tickLblPos val="nextTo"/>
        <c:crossAx val="42283776"/>
        <c:crosses val="autoZero"/>
        <c:auto val="1"/>
        <c:lblAlgn val="ctr"/>
        <c:lblOffset val="100"/>
      </c:catAx>
      <c:valAx>
        <c:axId val="42283776"/>
        <c:scaling>
          <c:orientation val="minMax"/>
        </c:scaling>
        <c:delete val="1"/>
        <c:axPos val="l"/>
        <c:numFmt formatCode="General" sourceLinked="1"/>
        <c:majorTickMark val="none"/>
        <c:tickLblPos val="none"/>
        <c:crossAx val="42244736"/>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Reported Amount of Physical Activity</a:t>
            </a:r>
          </a:p>
        </c:rich>
      </c:tx>
    </c:title>
    <c:plotArea>
      <c:layout/>
      <c:barChart>
        <c:barDir val="col"/>
        <c:grouping val="clustered"/>
        <c:dLbls>
          <c:showVal val="1"/>
        </c:dLbls>
        <c:overlap val="-25"/>
        <c:axId val="41030400"/>
        <c:axId val="42287104"/>
      </c:barChart>
      <c:catAx>
        <c:axId val="41030400"/>
        <c:scaling>
          <c:orientation val="minMax"/>
        </c:scaling>
        <c:axPos val="b"/>
        <c:title>
          <c:tx>
            <c:rich>
              <a:bodyPr/>
              <a:lstStyle/>
              <a:p>
                <a:pPr>
                  <a:defRPr/>
                </a:pPr>
                <a:r>
                  <a:rPr lang="en-US"/>
                  <a:t>Hours per Week</a:t>
                </a:r>
              </a:p>
            </c:rich>
          </c:tx>
        </c:title>
        <c:majorTickMark val="none"/>
        <c:tickLblPos val="nextTo"/>
        <c:crossAx val="42287104"/>
        <c:crosses val="autoZero"/>
        <c:auto val="1"/>
        <c:lblAlgn val="ctr"/>
        <c:lblOffset val="100"/>
      </c:catAx>
      <c:valAx>
        <c:axId val="42287104"/>
        <c:scaling>
          <c:orientation val="minMax"/>
        </c:scaling>
        <c:delete val="1"/>
        <c:axPos val="l"/>
        <c:numFmt formatCode="General" sourceLinked="1"/>
        <c:majorTickMark val="none"/>
        <c:tickLblPos val="none"/>
        <c:crossAx val="41030400"/>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Top Three</a:t>
            </a:r>
            <a:r>
              <a:rPr lang="en-US" baseline="0"/>
              <a:t> </a:t>
            </a:r>
            <a:r>
              <a:rPr lang="en-US"/>
              <a:t>Types of Physical Activity</a:t>
            </a:r>
          </a:p>
        </c:rich>
      </c:tx>
    </c:title>
    <c:plotArea>
      <c:layout/>
      <c:barChart>
        <c:barDir val="col"/>
        <c:grouping val="clustered"/>
        <c:ser>
          <c:idx val="0"/>
          <c:order val="0"/>
          <c:dLbls>
            <c:txPr>
              <a:bodyPr/>
              <a:lstStyle/>
              <a:p>
                <a:pPr>
                  <a:defRPr sz="1400"/>
                </a:pPr>
                <a:endParaRPr lang="en-US"/>
              </a:p>
            </c:txPr>
            <c:showVal val="1"/>
          </c:dLbls>
          <c:cat>
            <c:strRef>
              <c:f>Sheet2!$A$7:$A$15</c:f>
              <c:strCache>
                <c:ptCount val="9"/>
                <c:pt idx="0">
                  <c:v>active play</c:v>
                </c:pt>
                <c:pt idx="1">
                  <c:v>biking</c:v>
                </c:pt>
                <c:pt idx="2">
                  <c:v>fitness classes</c:v>
                </c:pt>
                <c:pt idx="3">
                  <c:v>running</c:v>
                </c:pt>
                <c:pt idx="4">
                  <c:v>team sports</c:v>
                </c:pt>
                <c:pt idx="5">
                  <c:v>weight lifting</c:v>
                </c:pt>
                <c:pt idx="6">
                  <c:v>Wii</c:v>
                </c:pt>
                <c:pt idx="7">
                  <c:v>Yoga</c:v>
                </c:pt>
                <c:pt idx="8">
                  <c:v>Other</c:v>
                </c:pt>
              </c:strCache>
            </c:strRef>
          </c:cat>
          <c:val>
            <c:numRef>
              <c:f>Sheet2!$B$7:$B$15</c:f>
              <c:numCache>
                <c:formatCode>General</c:formatCode>
                <c:ptCount val="9"/>
                <c:pt idx="0">
                  <c:v>15</c:v>
                </c:pt>
                <c:pt idx="1">
                  <c:v>5</c:v>
                </c:pt>
                <c:pt idx="2">
                  <c:v>5</c:v>
                </c:pt>
                <c:pt idx="3">
                  <c:v>15</c:v>
                </c:pt>
                <c:pt idx="4">
                  <c:v>11</c:v>
                </c:pt>
                <c:pt idx="5">
                  <c:v>7</c:v>
                </c:pt>
                <c:pt idx="6">
                  <c:v>7</c:v>
                </c:pt>
                <c:pt idx="7">
                  <c:v>1</c:v>
                </c:pt>
                <c:pt idx="8">
                  <c:v>7</c:v>
                </c:pt>
              </c:numCache>
            </c:numRef>
          </c:val>
        </c:ser>
        <c:dLbls>
          <c:showVal val="1"/>
        </c:dLbls>
        <c:overlap val="-25"/>
        <c:axId val="42293888"/>
        <c:axId val="42303872"/>
      </c:barChart>
      <c:catAx>
        <c:axId val="42293888"/>
        <c:scaling>
          <c:orientation val="minMax"/>
        </c:scaling>
        <c:axPos val="b"/>
        <c:majorTickMark val="none"/>
        <c:tickLblPos val="nextTo"/>
        <c:txPr>
          <a:bodyPr/>
          <a:lstStyle/>
          <a:p>
            <a:pPr>
              <a:defRPr sz="1400"/>
            </a:pPr>
            <a:endParaRPr lang="en-US"/>
          </a:p>
        </c:txPr>
        <c:crossAx val="42303872"/>
        <c:crosses val="autoZero"/>
        <c:auto val="1"/>
        <c:lblAlgn val="ctr"/>
        <c:lblOffset val="100"/>
      </c:catAx>
      <c:valAx>
        <c:axId val="42303872"/>
        <c:scaling>
          <c:orientation val="minMax"/>
        </c:scaling>
        <c:delete val="1"/>
        <c:axPos val="l"/>
        <c:numFmt formatCode="General" sourceLinked="1"/>
        <c:majorTickMark val="none"/>
        <c:tickLblPos val="none"/>
        <c:crossAx val="42293888"/>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Top Three</a:t>
            </a:r>
            <a:r>
              <a:rPr lang="en-US" baseline="0"/>
              <a:t> Topics of Interest</a:t>
            </a:r>
            <a:endParaRPr lang="en-US"/>
          </a:p>
        </c:rich>
      </c:tx>
      <c:layout>
        <c:manualLayout>
          <c:xMode val="edge"/>
          <c:yMode val="edge"/>
          <c:x val="0.30492889642391013"/>
          <c:y val="9.3217629544598501E-2"/>
        </c:manualLayout>
      </c:layout>
    </c:title>
    <c:plotArea>
      <c:layout/>
      <c:barChart>
        <c:barDir val="col"/>
        <c:grouping val="clustered"/>
        <c:ser>
          <c:idx val="0"/>
          <c:order val="0"/>
          <c:dLbls>
            <c:txPr>
              <a:bodyPr/>
              <a:lstStyle/>
              <a:p>
                <a:pPr>
                  <a:defRPr sz="1400"/>
                </a:pPr>
                <a:endParaRPr lang="en-US"/>
              </a:p>
            </c:txPr>
            <c:showVal val="1"/>
          </c:dLbls>
          <c:cat>
            <c:strRef>
              <c:f>Sheet2!$A$17:$A$27</c:f>
              <c:strCache>
                <c:ptCount val="11"/>
                <c:pt idx="0">
                  <c:v>airway</c:v>
                </c:pt>
                <c:pt idx="1">
                  <c:v>benefits</c:v>
                </c:pt>
                <c:pt idx="2">
                  <c:v>include</c:v>
                </c:pt>
                <c:pt idx="3">
                  <c:v>improve</c:v>
                </c:pt>
                <c:pt idx="4">
                  <c:v>amount</c:v>
                </c:pt>
                <c:pt idx="5">
                  <c:v>type</c:v>
                </c:pt>
                <c:pt idx="6">
                  <c:v>local</c:v>
                </c:pt>
                <c:pt idx="7">
                  <c:v>nutrition</c:v>
                </c:pt>
                <c:pt idx="8">
                  <c:v>fun</c:v>
                </c:pt>
                <c:pt idx="9">
                  <c:v>sick</c:v>
                </c:pt>
                <c:pt idx="10">
                  <c:v>other</c:v>
                </c:pt>
              </c:strCache>
            </c:strRef>
          </c:cat>
          <c:val>
            <c:numRef>
              <c:f>Sheet2!$B$17:$B$27</c:f>
              <c:numCache>
                <c:formatCode>General</c:formatCode>
                <c:ptCount val="11"/>
                <c:pt idx="0">
                  <c:v>4</c:v>
                </c:pt>
                <c:pt idx="1">
                  <c:v>4</c:v>
                </c:pt>
                <c:pt idx="2">
                  <c:v>3</c:v>
                </c:pt>
                <c:pt idx="3">
                  <c:v>4</c:v>
                </c:pt>
                <c:pt idx="4">
                  <c:v>2</c:v>
                </c:pt>
                <c:pt idx="5">
                  <c:v>6</c:v>
                </c:pt>
                <c:pt idx="6">
                  <c:v>1</c:v>
                </c:pt>
                <c:pt idx="7">
                  <c:v>4</c:v>
                </c:pt>
                <c:pt idx="8">
                  <c:v>3</c:v>
                </c:pt>
                <c:pt idx="9">
                  <c:v>9</c:v>
                </c:pt>
                <c:pt idx="10">
                  <c:v>2</c:v>
                </c:pt>
              </c:numCache>
            </c:numRef>
          </c:val>
        </c:ser>
        <c:dLbls>
          <c:showVal val="1"/>
        </c:dLbls>
        <c:overlap val="-25"/>
        <c:axId val="42320640"/>
        <c:axId val="42322176"/>
      </c:barChart>
      <c:catAx>
        <c:axId val="42320640"/>
        <c:scaling>
          <c:orientation val="minMax"/>
        </c:scaling>
        <c:axPos val="b"/>
        <c:majorTickMark val="none"/>
        <c:tickLblPos val="nextTo"/>
        <c:txPr>
          <a:bodyPr/>
          <a:lstStyle/>
          <a:p>
            <a:pPr>
              <a:defRPr sz="1200"/>
            </a:pPr>
            <a:endParaRPr lang="en-US"/>
          </a:p>
        </c:txPr>
        <c:crossAx val="42322176"/>
        <c:crosses val="autoZero"/>
        <c:auto val="1"/>
        <c:lblAlgn val="ctr"/>
        <c:lblOffset val="100"/>
      </c:catAx>
      <c:valAx>
        <c:axId val="42322176"/>
        <c:scaling>
          <c:orientation val="minMax"/>
        </c:scaling>
        <c:delete val="1"/>
        <c:axPos val="l"/>
        <c:numFmt formatCode="General" sourceLinked="1"/>
        <c:majorTickMark val="none"/>
        <c:tickLblPos val="none"/>
        <c:crossAx val="42320640"/>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5B9B2EB-F6AC-47DA-9474-AF09A445A1E3}" type="datetimeFigureOut">
              <a:rPr lang="en-US"/>
              <a:pPr>
                <a:defRPr/>
              </a:pPr>
              <a:t>7/9/2013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7A31446-E0D0-4DE0-A251-DB99D6B000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What providers are heading up exercise promotion at AFCH?</a:t>
            </a:r>
          </a:p>
          <a:p>
            <a:pPr lvl="1">
              <a:spcBef>
                <a:spcPct val="0"/>
              </a:spcBef>
            </a:pPr>
            <a:r>
              <a:rPr lang="en-US" smtClean="0"/>
              <a:t>And how do we compare to other CF centers?</a:t>
            </a:r>
          </a:p>
          <a:p>
            <a:pPr lvl="1">
              <a:spcBef>
                <a:spcPct val="0"/>
              </a:spcBef>
            </a:pPr>
            <a:r>
              <a:rPr lang="en-US" smtClean="0"/>
              <a:t>QOL and longevity</a:t>
            </a:r>
          </a:p>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F46621-30AE-4182-AE85-2B69E467A83E}" type="slidenum">
              <a:rPr lang="en-US"/>
              <a:pPr fontAlgn="base">
                <a:spcBef>
                  <a:spcPct val="0"/>
                </a:spcBef>
                <a:spcAft>
                  <a:spcPct val="0"/>
                </a:spcAft>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 also appreciate that any one of the other members of the MDT may also ask this question and however I am not sure how they follow up the question.</a:t>
            </a:r>
          </a:p>
          <a:p>
            <a:pPr marL="0" lvl="2">
              <a:spcBef>
                <a:spcPct val="0"/>
              </a:spcBef>
            </a:pPr>
            <a:r>
              <a:rPr lang="en-US" sz="2200" smtClean="0"/>
              <a:t>“…they want to ‘bulk up’ a little as they frequently complain of being too slim.” </a:t>
            </a:r>
          </a:p>
          <a:p>
            <a:pPr marL="0" lvl="2">
              <a:spcBef>
                <a:spcPct val="0"/>
              </a:spcBef>
            </a:pPr>
            <a:r>
              <a:rPr lang="en-US" sz="2200" smtClean="0"/>
              <a:t>“…to improve their overall body image, thus moving away from stick arms and legs and rounded tummy.”</a:t>
            </a:r>
          </a:p>
          <a:p>
            <a:pPr marL="0" lvl="2">
              <a:spcBef>
                <a:spcPct val="0"/>
              </a:spcBef>
            </a:pPr>
            <a:endParaRPr lang="en-US" sz="2200" smtClean="0"/>
          </a:p>
          <a:p>
            <a:pPr>
              <a:spcBef>
                <a:spcPct val="0"/>
              </a:spcBef>
            </a:pPr>
            <a:endParaRPr lang="en-US" smtClean="0"/>
          </a:p>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D0014-8E8A-4788-BCAD-5DC50CA003E9}" type="slidenum">
              <a:rPr lang="en-US"/>
              <a:pPr fontAlgn="base">
                <a:spcBef>
                  <a:spcPct val="0"/>
                </a:spcBef>
                <a:spcAft>
                  <a:spcPct val="0"/>
                </a:spcAft>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CF5720-526A-440C-B598-60DF8FD09727}" type="slidenum">
              <a:rPr lang="en-US"/>
              <a:pPr fontAlgn="base">
                <a:spcBef>
                  <a:spcPct val="0"/>
                </a:spcBef>
                <a:spcAft>
                  <a:spcPct val="0"/>
                </a:spcAft>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mtClean="0"/>
              <a:t>Posture used to be a big problem area, hoever with better lung function, it is not so much a problem. Stretching is a problem, a lot of CF patients have tight hmstrings so we stretch these.</a:t>
            </a:r>
          </a:p>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E3B1B4-534D-45F1-A181-6AE286EDC36D}" type="slidenum">
              <a:rPr lang="en-US"/>
              <a:pPr fontAlgn="base">
                <a:spcBef>
                  <a:spcPct val="0"/>
                </a:spcBef>
                <a:spcAft>
                  <a:spcPct val="0"/>
                </a:spcAft>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mtClean="0"/>
              <a:t>Posture used to be a big problem area, hoever with better lung function, it is not so much a problem. Stretching is a problem, a lot of CF patients have tight hmstrings so we stretch these.</a:t>
            </a:r>
          </a:p>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1F2130-DC2E-4987-88FC-2275102FE98A}" type="slidenum">
              <a:rPr lang="en-US"/>
              <a:pPr fontAlgn="base">
                <a:spcBef>
                  <a:spcPct val="0"/>
                </a:spcBef>
                <a:spcAft>
                  <a:spcPct val="0"/>
                </a:spcAft>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CF PT 20-25 yrs</a:t>
            </a:r>
          </a:p>
          <a:p>
            <a:pPr>
              <a:spcBef>
                <a:spcPct val="0"/>
              </a:spcBef>
            </a:pPr>
            <a:r>
              <a:rPr lang="en-US" smtClean="0"/>
              <a:t>PhD exercise physiology</a:t>
            </a:r>
          </a:p>
          <a:p>
            <a:pPr>
              <a:spcBef>
                <a:spcPct val="0"/>
              </a:spcBef>
            </a:pPr>
            <a:r>
              <a:rPr lang="en-US" smtClean="0"/>
              <a:t>Not just a nice this to do if you have time. PA is treatment!!</a:t>
            </a:r>
          </a:p>
          <a:p>
            <a:pPr lvl="1">
              <a:spcBef>
                <a:spcPct val="0"/>
              </a:spcBef>
            </a:pPr>
            <a:r>
              <a:rPr lang="en-US" sz="2300" smtClean="0"/>
              <a:t>AC: breath deeper volumes, more, &amp; clear mucous</a:t>
            </a:r>
            <a:endParaRPr lang="en-US" smtClean="0"/>
          </a:p>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52D998-C963-4BCF-BFDE-CE02F5B7B491}" type="slidenum">
              <a:rPr lang="en-US"/>
              <a:pPr fontAlgn="base">
                <a:spcBef>
                  <a:spcPct val="0"/>
                </a:spcBef>
                <a:spcAft>
                  <a:spcPct val="0"/>
                </a:spcAft>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(PA and CF questionnaires) </a:t>
            </a:r>
          </a:p>
          <a:p>
            <a:pPr>
              <a:spcBef>
                <a:spcPct val="0"/>
              </a:spcBef>
            </a:pPr>
            <a:endParaRPr lang="en-US" smtClean="0"/>
          </a:p>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2D9BAF-60C4-4D92-80B8-4636CC400C51}" type="slidenum">
              <a:rPr lang="en-US"/>
              <a:pPr fontAlgn="base">
                <a:spcBef>
                  <a:spcPct val="0"/>
                </a:spcBef>
                <a:spcAft>
                  <a:spcPct val="0"/>
                </a:spcAft>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Field is gradually evolving. More accepted that "Exercise is treatment."</a:t>
            </a:r>
          </a:p>
          <a:p>
            <a:pPr>
              <a:spcBef>
                <a:spcPct val="0"/>
              </a:spcBef>
            </a:pPr>
            <a:r>
              <a:rPr lang="en-US" smtClean="0"/>
              <a:t>Port CF - 5 handouts. LIFE with CF 0-1, 1-3 - RD or SW give handouts at the visits</a:t>
            </a:r>
          </a:p>
          <a:p>
            <a:pPr>
              <a:spcBef>
                <a:spcPct val="0"/>
              </a:spcBef>
            </a:pPr>
            <a:r>
              <a:rPr lang="en-US" smtClean="0"/>
              <a:t>No PT in clinic</a:t>
            </a:r>
          </a:p>
          <a:p>
            <a:pPr marL="0" lvl="2">
              <a:spcBef>
                <a:spcPct val="0"/>
              </a:spcBef>
            </a:pPr>
            <a:r>
              <a:rPr lang="en-US" smtClean="0"/>
              <a:t>Pilates, stretches on foam roller, manual manipulation </a:t>
            </a:r>
            <a:r>
              <a:rPr lang="en-US" sz="1800" smtClean="0"/>
              <a:t>Manuscript still in progress.</a:t>
            </a:r>
          </a:p>
          <a:p>
            <a:pPr>
              <a:spcBef>
                <a:spcPct val="0"/>
              </a:spcBef>
            </a:pPr>
            <a:endParaRPr lang="en-US" smtClean="0"/>
          </a:p>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1A255-BAC7-46DB-B9EA-06A0F758B138}" type="slidenum">
              <a:rPr lang="en-US"/>
              <a:pPr fontAlgn="base">
                <a:spcBef>
                  <a:spcPct val="0"/>
                </a:spcBef>
                <a:spcAft>
                  <a:spcPct val="0"/>
                </a:spcAft>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PT on outpatient staff? – No</a:t>
            </a:r>
          </a:p>
          <a:p>
            <a:pPr lvl="1">
              <a:spcBef>
                <a:spcPct val="0"/>
              </a:spcBef>
            </a:pPr>
            <a:r>
              <a:rPr lang="en-US" smtClean="0"/>
              <a:t>Written materials on CF &amp; exercise – No </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9F8F03-8736-4ED6-9513-DF97E6C9A63F}" type="slidenum">
              <a:rPr lang="en-US"/>
              <a:pPr fontAlgn="base">
                <a:spcBef>
                  <a:spcPct val="0"/>
                </a:spcBef>
                <a:spcAft>
                  <a:spcPct val="0"/>
                </a:spcAft>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PT on outpatient staff? – No</a:t>
            </a:r>
          </a:p>
          <a:p>
            <a:pPr lvl="1">
              <a:spcBef>
                <a:spcPct val="0"/>
              </a:spcBef>
            </a:pPr>
            <a:r>
              <a:rPr lang="en-US" smtClean="0"/>
              <a:t>Written materials on CF &amp; exercise – No  </a:t>
            </a:r>
          </a:p>
          <a:p>
            <a:pPr lvl="1">
              <a:spcBef>
                <a:spcPct val="0"/>
              </a:spcBef>
            </a:pPr>
            <a:r>
              <a:rPr lang="en-US" smtClean="0"/>
              <a:t>I do not know if our new peds pulmonologist is OK with the substitution yet because we have not had one of our pts in yet that only exercises. </a:t>
            </a:r>
          </a:p>
          <a:p>
            <a:pPr lvl="1">
              <a:spcBef>
                <a:spcPct val="0"/>
              </a:spcBef>
            </a:pPr>
            <a:endParaRPr lang="en-US" smtClean="0"/>
          </a:p>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1F6094-7DF9-466D-A86F-C732FF22C46D}" type="slidenum">
              <a:rPr lang="en-US"/>
              <a:pPr fontAlgn="base">
                <a:spcBef>
                  <a:spcPct val="0"/>
                </a:spcBef>
                <a:spcAft>
                  <a:spcPct val="0"/>
                </a:spcAft>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pPr>
            <a:r>
              <a:rPr lang="en-US" smtClean="0"/>
              <a:t>PT on outpatient staff? – No</a:t>
            </a:r>
          </a:p>
          <a:p>
            <a:pPr lvl="1">
              <a:spcBef>
                <a:spcPct val="0"/>
              </a:spcBef>
            </a:pPr>
            <a:r>
              <a:rPr lang="en-US" smtClean="0"/>
              <a:t>Written materials on CF &amp; exercise – No  </a:t>
            </a:r>
          </a:p>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C43F76-FF5D-44BE-9E47-C87397AEC219}" type="slidenum">
              <a:rPr lang="en-US"/>
              <a:pPr fontAlgn="base">
                <a:spcBef>
                  <a:spcPct val="0"/>
                </a:spcBef>
                <a:spcAft>
                  <a:spcPct val="0"/>
                </a:spcAft>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7F6057-84B1-4E64-BBFA-50AC35463E3D}" type="slidenum">
              <a:rPr lang="en-US"/>
              <a:pPr fontAlgn="base">
                <a:spcBef>
                  <a:spcPct val="0"/>
                </a:spcBef>
                <a:spcAft>
                  <a:spcPct val="0"/>
                </a:spcAft>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fontAlgn="auto">
              <a:spcBef>
                <a:spcPts val="0"/>
              </a:spcBef>
              <a:spcAft>
                <a:spcPts val="0"/>
              </a:spcAft>
              <a:defRPr/>
            </a:pPr>
            <a:r>
              <a:rPr lang="en-US" dirty="0" smtClean="0"/>
              <a:t>“…the overall answer is that it is very random and patient specific”</a:t>
            </a:r>
          </a:p>
          <a:p>
            <a:pPr lvl="1" fontAlgn="auto">
              <a:spcBef>
                <a:spcPts val="0"/>
              </a:spcBef>
              <a:spcAft>
                <a:spcPts val="0"/>
              </a:spcAft>
              <a:defRPr/>
            </a:pPr>
            <a:r>
              <a:rPr lang="en-US" dirty="0" smtClean="0"/>
              <a:t>PT on outpatient staff? – No</a:t>
            </a:r>
          </a:p>
          <a:p>
            <a:pPr lvl="1" fontAlgn="auto">
              <a:spcBef>
                <a:spcPts val="0"/>
              </a:spcBef>
              <a:spcAft>
                <a:spcPts val="0"/>
              </a:spcAft>
              <a:defRPr/>
            </a:pPr>
            <a:r>
              <a:rPr lang="en-US" dirty="0" smtClean="0"/>
              <a:t>Written materials on CF &amp; exercise – No   </a:t>
            </a:r>
          </a:p>
          <a:p>
            <a:pPr fontAlgn="auto">
              <a:spcBef>
                <a:spcPts val="0"/>
              </a:spcBef>
              <a:spcAft>
                <a:spcPts val="0"/>
              </a:spcAft>
              <a:defRPr/>
            </a:pPr>
            <a:endParaRPr lang="en-US" dirty="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577816-9384-4FD6-97DD-57C5F57F718E}" type="slidenum">
              <a:rPr lang="en-US"/>
              <a:pPr fontAlgn="base">
                <a:spcBef>
                  <a:spcPct val="0"/>
                </a:spcBef>
                <a:spcAft>
                  <a:spcPct val="0"/>
                </a:spcAft>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D3C79-2E13-4897-9058-7C0909A36A75}" type="slidenum">
              <a:rPr lang="en-US"/>
              <a:pPr fontAlgn="base">
                <a:spcBef>
                  <a:spcPct val="0"/>
                </a:spcBef>
                <a:spcAft>
                  <a:spcPct val="0"/>
                </a:spcAft>
              </a:pPr>
              <a:t>41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AACC96-8558-4176-869A-85E8FAC67883}" type="slidenum">
              <a:rPr lang="en-US"/>
              <a:pPr fontAlgn="base">
                <a:spcBef>
                  <a:spcPct val="0"/>
                </a:spcBef>
                <a:spcAft>
                  <a:spcPct val="0"/>
                </a:spcAft>
              </a:pPr>
              <a:t>42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Communication – phone (listening), email (writing), presenting (speaking)</a:t>
            </a:r>
          </a:p>
          <a:p>
            <a:pPr>
              <a:spcBef>
                <a:spcPct val="0"/>
              </a:spcBef>
            </a:pPr>
            <a:r>
              <a:rPr lang="en-US" smtClean="0"/>
              <a:t>Culture – personal bias, cultural/ethnic influences on PA, healthcare systems</a:t>
            </a:r>
          </a:p>
          <a:p>
            <a:pPr>
              <a:spcBef>
                <a:spcPct val="0"/>
              </a:spcBef>
            </a:pPr>
            <a:r>
              <a:rPr lang="en-US" smtClean="0"/>
              <a:t>Family – patient/parent input in development, meet their needs</a:t>
            </a:r>
          </a:p>
          <a:p>
            <a:pPr>
              <a:spcBef>
                <a:spcPct val="0"/>
              </a:spcBef>
            </a:pPr>
            <a:r>
              <a:rPr lang="en-US" smtClean="0"/>
              <a:t>Teaching – capstone presentation, share with other WI centers</a:t>
            </a:r>
          </a:p>
          <a:p>
            <a:pPr>
              <a:spcBef>
                <a:spcPct val="0"/>
              </a:spcBef>
            </a:pPr>
            <a:r>
              <a:rPr lang="en-US" smtClean="0"/>
              <a:t>Team – provider survey, learning from each of the disciplines</a:t>
            </a:r>
          </a:p>
          <a:p>
            <a:pPr>
              <a:spcBef>
                <a:spcPct val="0"/>
              </a:spcBef>
            </a:pPr>
            <a:endParaRPr lang="en-US" smtClean="0"/>
          </a:p>
          <a:p>
            <a:pPr>
              <a:spcBef>
                <a:spcPct val="0"/>
              </a:spcBef>
            </a:pPr>
            <a:endParaRPr lang="en-US" smtClean="0"/>
          </a:p>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776B22-1CF8-4BD5-97DF-0D95A439A6C3}" type="slidenum">
              <a:rPr lang="en-US"/>
              <a:pPr fontAlgn="base">
                <a:spcBef>
                  <a:spcPct val="0"/>
                </a:spcBef>
                <a:spcAft>
                  <a:spcPct val="0"/>
                </a:spcAft>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r>
              <a:rPr lang="en-US" smtClean="0"/>
              <a:t>In children, increased habitual physical activity is associated with a slower rate of decline in lung function (FEV1). Hebestreit H, Kieser S, Rüdiger S, Schenk T, Junge S, Hebestreit A, et al. </a:t>
            </a:r>
            <a:r>
              <a:rPr lang="en-US" b="1" smtClean="0"/>
              <a:t>Physical activity is independently related to aerobic capacity in cystic fibrosis. </a:t>
            </a:r>
            <a:r>
              <a:rPr lang="en-US" i="1" smtClean="0"/>
              <a:t>Eur Respir J</a:t>
            </a:r>
            <a:r>
              <a:rPr lang="en-US" smtClean="0"/>
              <a:t>. 2006 Oct;28:734–739</a:t>
            </a:r>
          </a:p>
          <a:p>
            <a:pPr>
              <a:spcBef>
                <a:spcPct val="0"/>
              </a:spcBef>
            </a:pPr>
            <a:endParaRPr lang="en-US" smtClean="0"/>
          </a:p>
          <a:p>
            <a:pPr>
              <a:spcBef>
                <a:spcPct val="0"/>
              </a:spcBef>
            </a:pPr>
            <a:r>
              <a:rPr lang="en-US" smtClean="0"/>
              <a:t>Exercise is medicine – improve clinical outcome, but have been unable to demonstrate mechanistic action at cellular level/ion regulation</a:t>
            </a:r>
          </a:p>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BE2B05-5EE3-4FB1-8667-F09A1F792514}"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85999B-B990-4FE1-A546-0D2D965B5110}"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Role of RD</a:t>
            </a:r>
          </a:p>
          <a:p>
            <a:pPr>
              <a:spcBef>
                <a:spcPct val="0"/>
              </a:spcBef>
            </a:pPr>
            <a:r>
              <a:rPr lang="en-US" smtClean="0"/>
              <a:t>PT on staff</a:t>
            </a:r>
          </a:p>
          <a:p>
            <a:pPr>
              <a:spcBef>
                <a:spcPct val="0"/>
              </a:spcBef>
            </a:pPr>
            <a:r>
              <a:rPr lang="en-US" smtClean="0"/>
              <a:t>Experiences in exercise promotion</a:t>
            </a:r>
          </a:p>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8D0318-0D3F-486A-B06B-D0D765E6F6FB}" type="slidenum">
              <a:rPr lang="en-US"/>
              <a:pPr fontAlgn="base">
                <a:spcBef>
                  <a:spcPct val="0"/>
                </a:spcBef>
                <a:spcAft>
                  <a:spcPct val="0"/>
                </a:spcAft>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mtClean="0"/>
              <a:t>developing videos instead of handouts</a:t>
            </a:r>
          </a:p>
          <a:p>
            <a:pPr marL="0" lvl="1">
              <a:spcBef>
                <a:spcPct val="0"/>
              </a:spcBef>
            </a:pPr>
            <a:r>
              <a:rPr lang="en-US" smtClean="0"/>
              <a:t>educating PE that ok to exercise if coughing &amp; no need to make CF child a goalie</a:t>
            </a:r>
          </a:p>
          <a:p>
            <a:pPr>
              <a:spcBef>
                <a:spcPct val="0"/>
              </a:spcBef>
            </a:pPr>
            <a:r>
              <a:rPr lang="en-US" smtClean="0"/>
              <a:t>Facilitating Ex - locating gym membership scholarships, classes nearby, grants for equipment, established parental role mode</a:t>
            </a:r>
          </a:p>
          <a:p>
            <a:pPr marL="0" lvl="1">
              <a:spcBef>
                <a:spcPct val="0"/>
              </a:spcBef>
            </a:pPr>
            <a:endParaRPr lang="en-US" smtClean="0"/>
          </a:p>
          <a:p>
            <a:pPr marL="0" lvl="1">
              <a:spcBef>
                <a:spcPct val="0"/>
              </a:spcBef>
            </a:pPr>
            <a:endParaRPr lang="en-US" smtClean="0"/>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EB612F-EE73-4DAC-B9FC-0DB4C3D8430D}" type="slidenum">
              <a:rPr lang="en-US"/>
              <a:pPr fontAlgn="base">
                <a:spcBef>
                  <a:spcPct val="0"/>
                </a:spcBef>
                <a:spcAft>
                  <a:spcPct val="0"/>
                </a:spcAft>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628650" lvl="1" indent="-171450" fontAlgn="auto">
              <a:spcBef>
                <a:spcPts val="0"/>
              </a:spcBef>
              <a:spcAft>
                <a:spcPts val="0"/>
              </a:spcAft>
              <a:buFontTx/>
              <a:buChar char="-"/>
              <a:defRPr/>
            </a:pPr>
            <a:endParaRPr lang="en-US" dirty="0" smtClean="0"/>
          </a:p>
          <a:p>
            <a:pPr marL="0" lvl="1" fontAlgn="auto">
              <a:spcBef>
                <a:spcPts val="0"/>
              </a:spcBef>
              <a:spcAft>
                <a:spcPts val="0"/>
              </a:spcAft>
              <a:defRPr/>
            </a:pPr>
            <a:endParaRPr lang="en-US" dirty="0" smtClean="0"/>
          </a:p>
          <a:p>
            <a:pPr marL="0" lvl="1"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B8E0A9-0B38-4D68-99ED-13CA21FC58BB}" type="slidenum">
              <a:rPr lang="en-US"/>
              <a:pPr fontAlgn="base">
                <a:spcBef>
                  <a:spcPct val="0"/>
                </a:spcBef>
                <a:spcAft>
                  <a:spcPct val="0"/>
                </a:spcAft>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Frequent Flyer: pilot of 16 most severe kids, QI project</a:t>
            </a:r>
          </a:p>
          <a:p>
            <a:pPr marL="171450" indent="-171450" fontAlgn="auto">
              <a:spcBef>
                <a:spcPts val="0"/>
              </a:spcBef>
              <a:spcAft>
                <a:spcPts val="0"/>
              </a:spcAft>
              <a:buFontTx/>
              <a:buChar char="-"/>
              <a:defRPr/>
            </a:pPr>
            <a:r>
              <a:rPr lang="en-US" dirty="0" smtClean="0"/>
              <a:t>See data in the NA CF Conference or European CF conference</a:t>
            </a:r>
          </a:p>
          <a:p>
            <a:pPr marL="171450" indent="-171450" fontAlgn="auto">
              <a:spcBef>
                <a:spcPts val="0"/>
              </a:spcBef>
              <a:spcAft>
                <a:spcPts val="0"/>
              </a:spcAft>
              <a:buFontTx/>
              <a:buChar char="-"/>
              <a:defRPr/>
            </a:pPr>
            <a:endParaRPr lang="en-US" dirty="0" smtClean="0"/>
          </a:p>
          <a:p>
            <a:pPr fontAlgn="auto">
              <a:spcBef>
                <a:spcPts val="0"/>
              </a:spcBef>
              <a:spcAft>
                <a:spcPts val="0"/>
              </a:spcAft>
              <a:defRPr/>
            </a:pPr>
            <a:r>
              <a:rPr lang="en-US" dirty="0" smtClean="0"/>
              <a:t>The most common barriers to exercise are probably kids simply not having a good experience with exercise. It has to be fun, dynamic and keep them entertained.  </a:t>
            </a:r>
          </a:p>
          <a:p>
            <a:pPr fontAlgn="auto">
              <a:spcBef>
                <a:spcPts val="0"/>
              </a:spcBef>
              <a:spcAft>
                <a:spcPts val="0"/>
              </a:spcAft>
              <a:defRPr/>
            </a:pPr>
            <a:r>
              <a:rPr lang="en-US" dirty="0" smtClean="0"/>
              <a:t>Personal training is a brilliant approach to training the kids - they think it's cool to have a trainer! Helping the kids find a sport they can excel at and pushing them out of their comfort zones goes a considerable way to improving their confidence, and they very quickly </a:t>
            </a:r>
            <a:r>
              <a:rPr lang="en-US" dirty="0" err="1" smtClean="0"/>
              <a:t>realise</a:t>
            </a:r>
            <a:r>
              <a:rPr lang="en-US" dirty="0" smtClean="0"/>
              <a:t> that they are able to partake in sport at the same level as their peers. This is true for children with FEV1 %</a:t>
            </a:r>
            <a:r>
              <a:rPr lang="en-US" dirty="0" err="1" smtClean="0"/>
              <a:t>pred</a:t>
            </a:r>
            <a:r>
              <a:rPr lang="en-US" dirty="0" smtClean="0"/>
              <a:t> in the 50-60% range too.</a:t>
            </a:r>
          </a:p>
          <a:p>
            <a:pPr fontAlgn="auto">
              <a:spcBef>
                <a:spcPts val="0"/>
              </a:spcBef>
              <a:spcAft>
                <a:spcPts val="0"/>
              </a:spcAft>
              <a:defRPr/>
            </a:pPr>
            <a:endParaRPr lang="en-US" dirty="0" smtClean="0"/>
          </a:p>
          <a:p>
            <a:pPr marL="171450" indent="-171450" fontAlgn="auto">
              <a:spcBef>
                <a:spcPts val="0"/>
              </a:spcBef>
              <a:spcAft>
                <a:spcPts val="0"/>
              </a:spcAft>
              <a:buFontTx/>
              <a:buChar char="-"/>
              <a:defRPr/>
            </a:pPr>
            <a:endParaRPr lang="en-US" dirty="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8E3C5A-091F-49B2-BE4F-C3788B227D9C}" type="slidenum">
              <a:rPr lang="en-US"/>
              <a:pPr fontAlgn="base">
                <a:spcBef>
                  <a:spcPct val="0"/>
                </a:spcBef>
                <a:spcAft>
                  <a:spcPct val="0"/>
                </a:spcAft>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Gym Collaboration:</a:t>
            </a:r>
          </a:p>
          <a:p>
            <a:pPr fontAlgn="auto">
              <a:spcBef>
                <a:spcPts val="0"/>
              </a:spcBef>
              <a:spcAft>
                <a:spcPts val="0"/>
              </a:spcAft>
              <a:defRPr/>
            </a:pPr>
            <a:r>
              <a:rPr lang="en-US" dirty="0" smtClean="0"/>
              <a:t>- membership for free. PT sessions free 1-2x/</a:t>
            </a:r>
            <a:r>
              <a:rPr lang="en-US" dirty="0" err="1" smtClean="0"/>
              <a:t>wk</a:t>
            </a:r>
            <a:endParaRPr lang="en-US" dirty="0" smtClean="0"/>
          </a:p>
          <a:p>
            <a:pPr fontAlgn="auto">
              <a:spcBef>
                <a:spcPts val="0"/>
              </a:spcBef>
              <a:spcAft>
                <a:spcPts val="0"/>
              </a:spcAft>
              <a:defRPr/>
            </a:pPr>
            <a:r>
              <a:rPr lang="en-US" dirty="0" smtClean="0"/>
              <a:t>- 60 children participating</a:t>
            </a:r>
          </a:p>
          <a:p>
            <a:pPr fontAlgn="auto">
              <a:spcBef>
                <a:spcPts val="0"/>
              </a:spcBef>
              <a:spcAft>
                <a:spcPts val="0"/>
              </a:spcAft>
              <a:defRPr/>
            </a:pPr>
            <a:r>
              <a:rPr lang="en-US" dirty="0" smtClean="0"/>
              <a:t>- infants-swim, toddlers-play, older children-</a:t>
            </a:r>
            <a:r>
              <a:rPr lang="en-US" dirty="0" err="1" smtClean="0"/>
              <a:t>strunctured</a:t>
            </a:r>
            <a:endParaRPr lang="en-US" dirty="0" smtClean="0"/>
          </a:p>
          <a:p>
            <a:pPr fontAlgn="auto">
              <a:spcBef>
                <a:spcPts val="0"/>
              </a:spcBef>
              <a:spcAft>
                <a:spcPts val="0"/>
              </a:spcAft>
              <a:defRPr/>
            </a:pPr>
            <a:r>
              <a:rPr lang="en-US" dirty="0" smtClean="0"/>
              <a:t>- parents can attend PT session</a:t>
            </a:r>
          </a:p>
          <a:p>
            <a:pPr fontAlgn="auto">
              <a:spcBef>
                <a:spcPts val="0"/>
              </a:spcBef>
              <a:spcAft>
                <a:spcPts val="0"/>
              </a:spcAft>
              <a:defRPr/>
            </a:pPr>
            <a:r>
              <a:rPr lang="en-US" dirty="0" smtClean="0"/>
              <a:t>- media attention for gym, specialized training for PTs</a:t>
            </a:r>
          </a:p>
          <a:p>
            <a:pPr marL="171450" indent="-171450" fontAlgn="auto">
              <a:spcBef>
                <a:spcPts val="0"/>
              </a:spcBef>
              <a:spcAft>
                <a:spcPts val="0"/>
              </a:spcAft>
              <a:buFontTx/>
              <a:buChar char="-"/>
              <a:defRPr/>
            </a:pPr>
            <a:r>
              <a:rPr lang="en-US" dirty="0" smtClean="0"/>
              <a:t>RDs monitoring weight and BMI</a:t>
            </a:r>
          </a:p>
          <a:p>
            <a:pPr fontAlgn="auto">
              <a:spcBef>
                <a:spcPts val="0"/>
              </a:spcBef>
              <a:spcAft>
                <a:spcPts val="0"/>
              </a:spcAft>
              <a:defRPr/>
            </a:pPr>
            <a:endParaRPr lang="en-US" dirty="0" smtClean="0"/>
          </a:p>
          <a:p>
            <a:pPr fontAlgn="auto">
              <a:spcBef>
                <a:spcPts val="0"/>
              </a:spcBef>
              <a:spcAft>
                <a:spcPts val="0"/>
              </a:spcAft>
              <a:defRPr/>
            </a:pPr>
            <a:r>
              <a:rPr lang="en-US" dirty="0" smtClean="0"/>
              <a:t>Our 'trainers' (</a:t>
            </a:r>
            <a:r>
              <a:rPr lang="en-US" dirty="0" err="1" smtClean="0"/>
              <a:t>physio's</a:t>
            </a:r>
            <a:r>
              <a:rPr lang="en-US" dirty="0" smtClean="0"/>
              <a:t> and sports scientists) provide an outreach service and drive out to the children to exercise them</a:t>
            </a:r>
          </a:p>
          <a:p>
            <a:pPr fontAlgn="auto">
              <a:spcBef>
                <a:spcPts val="0"/>
              </a:spcBef>
              <a:spcAft>
                <a:spcPts val="0"/>
              </a:spcAft>
              <a:defRPr/>
            </a:pPr>
            <a:endParaRPr lang="en-US"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19BA26-0E97-473F-8AF4-CC01CD80B48F}" type="slidenum">
              <a:rPr lang="en-US"/>
              <a:pPr fontAlgn="base">
                <a:spcBef>
                  <a:spcPct val="0"/>
                </a:spcBef>
                <a:spcAft>
                  <a:spcPct val="0"/>
                </a:spcAft>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F4EFEE4-E11B-4739-89A0-B382B3B43E9D}" type="datetime1">
              <a:rPr lang="en-US"/>
              <a:pPr>
                <a:defRPr/>
              </a:pPr>
              <a:t>7/9/2013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B39E24-CE2C-4919-9264-91325E7A479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0E5CA3-F782-493C-B7DB-AC7523DCB69B}" type="datetime1">
              <a:rPr lang="en-US"/>
              <a:pPr>
                <a:defRPr/>
              </a:pPr>
              <a:t>7/9/2013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777717-5454-49BF-877D-79E438CC94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43785D-CBBF-4376-8B25-CD6AA5FFF01D}" type="datetime1">
              <a:rPr lang="en-US"/>
              <a:pPr>
                <a:defRPr/>
              </a:pPr>
              <a:t>7/9/2013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B47933-3F72-46AD-82FE-1ADDE3A089C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E80296DC-1A4A-4485-AA5E-C12A0F8818CB}" type="datetime1">
              <a:rPr lang="en-US"/>
              <a:pPr>
                <a:defRPr/>
              </a:pPr>
              <a:t>7/9/2013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205CFF-C30D-49BD-86B9-3C7E1825151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54AB02A5-4FE5-49D9-9E24-09F23B90C450}" type="datetimeFigureOut">
              <a:rPr lang="en-US"/>
              <a:pPr>
                <a:defRPr/>
              </a:pPr>
              <a:t>7/9/2013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1FD45B-5BC1-4FF6-8069-4218DBD2CC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231F1717-6B62-4264-9ADF-03A7F6280BBB}" type="datetime1">
              <a:rPr lang="en-US"/>
              <a:pPr>
                <a:defRPr/>
              </a:pPr>
              <a:t>7/9/2013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D62AB040-86ED-4811-972B-718C811D47C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71CBF004-35D6-4337-B7A3-B0A99F52E5C4}" type="datetime1">
              <a:rPr lang="en-US"/>
              <a:pPr>
                <a:defRPr/>
              </a:pPr>
              <a:t>7/9/2013</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2E10C86E-25E1-494D-B08D-8E2BE29CEA7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67AE1B1-C635-48E8-A284-CF806CE58B95}" type="datetime1">
              <a:rPr lang="en-US"/>
              <a:pPr>
                <a:defRPr/>
              </a:pPr>
              <a:t>7/9/2013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FB282D-6A52-4EA6-B0A7-7509AFEF649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4814B7-3228-4F6C-B9C1-DB5E1E8B8EB5}" type="datetime1">
              <a:rPr lang="en-US"/>
              <a:pPr>
                <a:defRPr/>
              </a:pPr>
              <a:t>7/9/2013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98506F-3113-490B-AAEC-AFAFEAF347D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06D909-9081-444F-979A-DD21C9739927}" type="datetime1">
              <a:rPr lang="en-US"/>
              <a:pPr>
                <a:defRPr/>
              </a:pPr>
              <a:t>7/9/2013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4ECC2A-AC8F-4B5B-A990-BFF6637B9D5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D25E2A-3A88-4026-A787-96A23BEACBA2}" type="datetime1">
              <a:rPr lang="en-US"/>
              <a:pPr>
                <a:defRPr/>
              </a:pPr>
              <a:t>7/9/2013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318DBC-DBF7-4AF7-8DB6-DCA186BF51F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smtClean="0">
                <a:solidFill>
                  <a:schemeClr val="tx1">
                    <a:lumMod val="65000"/>
                    <a:lumOff val="35000"/>
                  </a:schemeClr>
                </a:solidFill>
                <a:latin typeface="Century Gothic" pitchFamily="34" charset="0"/>
              </a:defRPr>
            </a:lvl1pPr>
          </a:lstStyle>
          <a:p>
            <a:pPr>
              <a:defRPr/>
            </a:pPr>
            <a:fld id="{D1BD11CA-AAEA-4209-BE77-7CECB9DF7CEC}" type="datetime1">
              <a:rPr lang="en-US"/>
              <a:pPr>
                <a:defRPr/>
              </a:pPr>
              <a:t>7/9/2013</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dirty="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smtClean="0">
                <a:solidFill>
                  <a:schemeClr val="tx1">
                    <a:lumMod val="65000"/>
                    <a:lumOff val="35000"/>
                  </a:schemeClr>
                </a:solidFill>
                <a:latin typeface="Century Gothic" pitchFamily="34" charset="0"/>
              </a:defRPr>
            </a:lvl1pPr>
          </a:lstStyle>
          <a:p>
            <a:pPr>
              <a:defRPr/>
            </a:pPr>
            <a:fld id="{D488C860-03B8-4EB5-AB4D-215E20B7B5C2}" type="slidenum">
              <a:rPr lang="en-US"/>
              <a:pPr>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109" r:id="rId1"/>
    <p:sldLayoutId id="2147484108" r:id="rId2"/>
    <p:sldLayoutId id="2147484110" r:id="rId3"/>
    <p:sldLayoutId id="2147484107" r:id="rId4"/>
    <p:sldLayoutId id="2147484106" r:id="rId5"/>
    <p:sldLayoutId id="2147484105" r:id="rId6"/>
    <p:sldLayoutId id="2147484104" r:id="rId7"/>
    <p:sldLayoutId id="2147484103" r:id="rId8"/>
    <p:sldLayoutId id="2147484102" r:id="rId9"/>
    <p:sldLayoutId id="2147484101" r:id="rId10"/>
    <p:sldLayoutId id="2147484100" r:id="rId11"/>
  </p:sldLayoutIdLst>
  <p:hf sldNum="0" hdr="0" ftr="0" dt="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4267200"/>
          </a:xfrm>
        </p:spPr>
        <p:txBody>
          <a:bodyPr/>
          <a:lstStyle/>
          <a:p>
            <a:pPr fontAlgn="auto">
              <a:spcAft>
                <a:spcPts val="0"/>
              </a:spcAft>
              <a:defRPr/>
            </a:pPr>
            <a:r>
              <a:rPr lang="en-US" sz="4000" dirty="0" smtClean="0"/>
              <a:t>Physical Activity in Pediatric CF: </a:t>
            </a:r>
            <a:br>
              <a:rPr lang="en-US" sz="4000" dirty="0" smtClean="0"/>
            </a:br>
            <a:r>
              <a:rPr lang="en-US" sz="4000" dirty="0" smtClean="0"/>
              <a:t>Melding Research in Practice</a:t>
            </a:r>
            <a:endParaRPr lang="en-US" sz="4000" dirty="0"/>
          </a:p>
        </p:txBody>
      </p:sp>
      <p:sp>
        <p:nvSpPr>
          <p:cNvPr id="3" name="Subtitle 2"/>
          <p:cNvSpPr>
            <a:spLocks noGrp="1"/>
          </p:cNvSpPr>
          <p:nvPr>
            <p:ph type="subTitle" idx="1"/>
          </p:nvPr>
        </p:nvSpPr>
        <p:spPr/>
        <p:txBody>
          <a:bodyPr rtlCol="0"/>
          <a:lstStyle/>
          <a:p>
            <a:pPr fontAlgn="auto">
              <a:spcAft>
                <a:spcPts val="0"/>
              </a:spcAft>
              <a:buFont typeface="Arial" pitchFamily="34" charset="0"/>
              <a:buNone/>
              <a:defRPr/>
            </a:pPr>
            <a:r>
              <a:rPr lang="en-US" dirty="0" smtClean="0"/>
              <a:t>Rachel Bell, MS, RD</a:t>
            </a:r>
          </a:p>
          <a:p>
            <a:pPr fontAlgn="auto">
              <a:spcAft>
                <a:spcPts val="0"/>
              </a:spcAft>
              <a:buFont typeface="Arial" pitchFamily="34" charset="0"/>
              <a:buNone/>
              <a:defRPr/>
            </a:pPr>
            <a:r>
              <a:rPr lang="en-US" dirty="0" smtClean="0"/>
              <a:t>PPC Nutrition Trainee 2012-2013</a:t>
            </a:r>
            <a:endParaRPr lang="en-US" dirty="0"/>
          </a:p>
        </p:txBody>
      </p:sp>
      <p:pic>
        <p:nvPicPr>
          <p:cNvPr id="14339" name="Picture 3"/>
          <p:cNvPicPr>
            <a:picLocks noChangeAspect="1"/>
          </p:cNvPicPr>
          <p:nvPr/>
        </p:nvPicPr>
        <p:blipFill>
          <a:blip r:embed="rId2"/>
          <a:srcRect/>
          <a:stretch>
            <a:fillRect/>
          </a:stretch>
        </p:blipFill>
        <p:spPr bwMode="auto">
          <a:xfrm>
            <a:off x="2179638" y="1352550"/>
            <a:ext cx="4808537" cy="19669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Wisconsin</a:t>
            </a:r>
            <a:endParaRPr lang="en-US" dirty="0"/>
          </a:p>
        </p:txBody>
      </p:sp>
      <p:pic>
        <p:nvPicPr>
          <p:cNvPr id="27650" name="Content Placeholder 3"/>
          <p:cNvPicPr>
            <a:picLocks noGrp="1" noChangeAspect="1"/>
          </p:cNvPicPr>
          <p:nvPr>
            <p:ph idx="1"/>
          </p:nvPr>
        </p:nvPicPr>
        <p:blipFill>
          <a:blip r:embed="rId2"/>
          <a:srcRect l="-46390" r="-46390"/>
          <a:stretch>
            <a:fillRect/>
          </a:stretch>
        </p:blipFill>
        <p:spPr/>
      </p:pic>
      <p:sp>
        <p:nvSpPr>
          <p:cNvPr id="5" name="5-Point Star 4"/>
          <p:cNvSpPr/>
          <p:nvPr/>
        </p:nvSpPr>
        <p:spPr>
          <a:xfrm>
            <a:off x="4849813" y="5453063"/>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5768975" y="4000500"/>
            <a:ext cx="263525" cy="230188"/>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4264025" y="3900488"/>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p:nvSpPr>
        <p:spPr>
          <a:xfrm>
            <a:off x="5867400" y="5453063"/>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p:nvSpPr>
        <p:spPr>
          <a:xfrm>
            <a:off x="3508375" y="4613275"/>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Interview Questions</a:t>
            </a:r>
            <a:endParaRPr lang="en-US" dirty="0"/>
          </a:p>
        </p:txBody>
      </p:sp>
      <p:sp>
        <p:nvSpPr>
          <p:cNvPr id="3" name="Content Placeholder 2"/>
          <p:cNvSpPr>
            <a:spLocks noGrp="1"/>
          </p:cNvSpPr>
          <p:nvPr>
            <p:ph idx="1"/>
          </p:nvPr>
        </p:nvSpPr>
        <p:spPr/>
        <p:txBody>
          <a:bodyPr/>
          <a:lstStyle/>
          <a:p>
            <a:pPr marL="457200" indent="-457200">
              <a:buFont typeface="Century Gothic" pitchFamily="34" charset="0"/>
              <a:buAutoNum type="arabicPeriod"/>
            </a:pPr>
            <a:r>
              <a:rPr lang="en-US" smtClean="0"/>
              <a:t>Which provider(s) discuss exercise in your clinic?</a:t>
            </a:r>
          </a:p>
          <a:p>
            <a:pPr marL="457200" indent="-457200">
              <a:buFont typeface="Century Gothic" pitchFamily="34" charset="0"/>
              <a:buAutoNum type="arabicPeriod"/>
            </a:pPr>
            <a:r>
              <a:rPr lang="en-US" smtClean="0"/>
              <a:t>Do you have handouts that patients take home?</a:t>
            </a:r>
          </a:p>
          <a:p>
            <a:pPr marL="457200" indent="-457200">
              <a:buFont typeface="Century Gothic" pitchFamily="34" charset="0"/>
              <a:buAutoNum type="arabicPeriod"/>
            </a:pPr>
            <a:r>
              <a:rPr lang="en-US" smtClean="0"/>
              <a:t>Do your providers receive additional training in exercise prescription for CF patients?</a:t>
            </a:r>
          </a:p>
          <a:p>
            <a:pPr marL="457200" indent="-457200">
              <a:buFont typeface="Century Gothic" pitchFamily="34" charset="0"/>
              <a:buAutoNum type="arabicPeriod"/>
            </a:pPr>
            <a:r>
              <a:rPr lang="en-US" smtClean="0"/>
              <a:t>On what exercise-related topic do CF patients most often need more information?</a:t>
            </a:r>
          </a:p>
          <a:p>
            <a:pPr marL="457200" indent="-457200">
              <a:buFont typeface="Century Gothic" pitchFamily="34" charset="0"/>
              <a:buAutoNum type="arabicPeriod"/>
            </a:pPr>
            <a:r>
              <a:rPr lang="en-US" smtClean="0"/>
              <a:t>Do you have any other tips that would be helpful for us to know?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Europe</a:t>
            </a:r>
            <a:endParaRPr lang="en-US" dirty="0"/>
          </a:p>
        </p:txBody>
      </p:sp>
      <p:pic>
        <p:nvPicPr>
          <p:cNvPr id="30722" name="Content Placeholder 3"/>
          <p:cNvPicPr>
            <a:picLocks noGrp="1" noChangeAspect="1"/>
          </p:cNvPicPr>
          <p:nvPr>
            <p:ph idx="1"/>
          </p:nvPr>
        </p:nvPicPr>
        <p:blipFill>
          <a:blip r:embed="rId2"/>
          <a:srcRect l="-48965" t="6935" r="-48965"/>
          <a:stretch>
            <a:fillRect/>
          </a:stretch>
        </p:blipFill>
        <p:spPr>
          <a:xfrm>
            <a:off x="457200" y="1914525"/>
            <a:ext cx="8229600" cy="4211638"/>
          </a:xfrm>
        </p:spPr>
      </p:pic>
      <p:sp>
        <p:nvSpPr>
          <p:cNvPr id="30723" name="TextBox 9"/>
          <p:cNvSpPr txBox="1">
            <a:spLocks noChangeArrowheads="1"/>
          </p:cNvSpPr>
          <p:nvPr/>
        </p:nvSpPr>
        <p:spPr bwMode="auto">
          <a:xfrm>
            <a:off x="2751138" y="5684838"/>
            <a:ext cx="1512887" cy="369887"/>
          </a:xfrm>
          <a:prstGeom prst="rect">
            <a:avLst/>
          </a:prstGeom>
          <a:solidFill>
            <a:schemeClr val="bg1"/>
          </a:solidFill>
          <a:ln w="9525">
            <a:noFill/>
            <a:miter lim="800000"/>
            <a:headEnd/>
            <a:tailEnd/>
          </a:ln>
        </p:spPr>
        <p:txBody>
          <a:bodyPr>
            <a:spAutoFit/>
          </a:bodyPr>
          <a:lstStyle/>
          <a:p>
            <a:r>
              <a:rPr lang="en-US">
                <a:solidFill>
                  <a:schemeClr val="bg1"/>
                </a:solidFill>
                <a:latin typeface="Palatino Linotype" pitchFamily="18" charset="0"/>
              </a:rPr>
              <a:t>                      .</a:t>
            </a:r>
          </a:p>
        </p:txBody>
      </p:sp>
      <p:sp>
        <p:nvSpPr>
          <p:cNvPr id="9" name="5-Point Star 8"/>
          <p:cNvSpPr/>
          <p:nvPr/>
        </p:nvSpPr>
        <p:spPr>
          <a:xfrm>
            <a:off x="3562350" y="3213100"/>
            <a:ext cx="263525" cy="230188"/>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3625850" y="3760788"/>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England</a:t>
            </a:r>
            <a:endParaRPr lang="en-US" dirty="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sz="2800" dirty="0">
                <a:solidFill>
                  <a:schemeClr val="tx1">
                    <a:lumMod val="50000"/>
                    <a:lumOff val="50000"/>
                  </a:schemeClr>
                </a:solidFill>
              </a:rPr>
              <a:t>Sean </a:t>
            </a:r>
            <a:r>
              <a:rPr lang="en-US" sz="2800" dirty="0" smtClean="0">
                <a:solidFill>
                  <a:schemeClr val="tx1">
                    <a:lumMod val="50000"/>
                    <a:lumOff val="50000"/>
                  </a:schemeClr>
                </a:solidFill>
              </a:rPr>
              <a:t>Ledger</a:t>
            </a:r>
            <a:r>
              <a:rPr lang="en-US" sz="2800" dirty="0">
                <a:solidFill>
                  <a:schemeClr val="tx1">
                    <a:lumMod val="50000"/>
                    <a:lumOff val="50000"/>
                  </a:schemeClr>
                </a:solidFill>
              </a:rPr>
              <a:t> </a:t>
            </a:r>
            <a:r>
              <a:rPr lang="en-US" sz="2800" dirty="0" smtClean="0">
                <a:solidFill>
                  <a:schemeClr val="tx1">
                    <a:lumMod val="50000"/>
                    <a:lumOff val="50000"/>
                  </a:schemeClr>
                </a:solidFill>
              </a:rPr>
              <a:t>(Physiotherapist), Sarah Rand (Physiotherapist), Liz Owen (PhD</a:t>
            </a:r>
            <a:r>
              <a:rPr lang="en-US" sz="2800" dirty="0">
                <a:solidFill>
                  <a:schemeClr val="tx1">
                    <a:lumMod val="50000"/>
                    <a:lumOff val="50000"/>
                  </a:schemeClr>
                </a:solidFill>
              </a:rPr>
              <a:t>, </a:t>
            </a:r>
            <a:r>
              <a:rPr lang="en-US" sz="2800" dirty="0" smtClean="0">
                <a:solidFill>
                  <a:schemeClr val="tx1">
                    <a:lumMod val="50000"/>
                    <a:lumOff val="50000"/>
                  </a:schemeClr>
                </a:solidFill>
              </a:rPr>
              <a:t>RD) - Great </a:t>
            </a:r>
            <a:r>
              <a:rPr lang="en-US" sz="2800" dirty="0" err="1" smtClean="0">
                <a:solidFill>
                  <a:schemeClr val="tx1">
                    <a:lumMod val="50000"/>
                    <a:lumOff val="50000"/>
                  </a:schemeClr>
                </a:solidFill>
              </a:rPr>
              <a:t>Ormand</a:t>
            </a:r>
            <a:r>
              <a:rPr lang="en-US" sz="2800" dirty="0" smtClean="0">
                <a:solidFill>
                  <a:schemeClr val="tx1">
                    <a:lumMod val="50000"/>
                    <a:lumOff val="50000"/>
                  </a:schemeClr>
                </a:solidFill>
              </a:rPr>
              <a:t> Street Hospital for Children, London</a:t>
            </a:r>
            <a:endParaRPr lang="en-US" sz="2800" dirty="0">
              <a:solidFill>
                <a:schemeClr val="tx1">
                  <a:lumMod val="50000"/>
                  <a:lumOff val="50000"/>
                </a:schemeClr>
              </a:solidFill>
            </a:endParaRPr>
          </a:p>
          <a:p>
            <a:pPr fontAlgn="auto">
              <a:spcAft>
                <a:spcPts val="0"/>
              </a:spcAft>
              <a:buFont typeface="Arial" pitchFamily="34" charset="0"/>
              <a:buChar char="•"/>
              <a:defRPr/>
            </a:pPr>
            <a:endParaRPr lang="en-US" dirty="0" smtClean="0">
              <a:solidFill>
                <a:schemeClr val="tx1">
                  <a:lumMod val="50000"/>
                  <a:lumOff val="50000"/>
                </a:schemeClr>
              </a:solidFill>
            </a:endParaRPr>
          </a:p>
          <a:p>
            <a:pPr fontAlgn="auto">
              <a:spcAft>
                <a:spcPts val="0"/>
              </a:spcAft>
              <a:buFont typeface="Arial" pitchFamily="34" charset="0"/>
              <a:buChar char="•"/>
              <a:defRPr/>
            </a:pPr>
            <a:r>
              <a:rPr lang="en-US" sz="2100" dirty="0" smtClean="0">
                <a:solidFill>
                  <a:schemeClr val="tx1">
                    <a:lumMod val="50000"/>
                    <a:lumOff val="50000"/>
                  </a:schemeClr>
                </a:solidFill>
              </a:rPr>
              <a:t>Exercise addressed with patients:</a:t>
            </a:r>
          </a:p>
          <a:p>
            <a:pPr lvl="1" fontAlgn="auto">
              <a:spcAft>
                <a:spcPts val="0"/>
              </a:spcAft>
              <a:defRPr/>
            </a:pPr>
            <a:r>
              <a:rPr lang="en-US" dirty="0" smtClean="0">
                <a:solidFill>
                  <a:schemeClr val="tx1">
                    <a:lumMod val="50000"/>
                    <a:lumOff val="50000"/>
                  </a:schemeClr>
                </a:solidFill>
              </a:rPr>
              <a:t>All outpatient visits and inpatient admissions</a:t>
            </a:r>
          </a:p>
          <a:p>
            <a:pPr lvl="1" fontAlgn="auto">
              <a:spcAft>
                <a:spcPts val="0"/>
              </a:spcAft>
              <a:defRPr/>
            </a:pPr>
            <a:r>
              <a:rPr lang="en-US" dirty="0">
                <a:solidFill>
                  <a:schemeClr val="tx1">
                    <a:lumMod val="50000"/>
                    <a:lumOff val="50000"/>
                  </a:schemeClr>
                </a:solidFill>
              </a:rPr>
              <a:t>A</a:t>
            </a:r>
            <a:r>
              <a:rPr lang="en-US" dirty="0" smtClean="0">
                <a:solidFill>
                  <a:schemeClr val="tx1">
                    <a:lumMod val="50000"/>
                    <a:lumOff val="50000"/>
                  </a:schemeClr>
                </a:solidFill>
              </a:rPr>
              <a:t>nnual </a:t>
            </a:r>
            <a:r>
              <a:rPr lang="en-US" dirty="0">
                <a:solidFill>
                  <a:schemeClr val="tx1">
                    <a:lumMod val="50000"/>
                    <a:lumOff val="50000"/>
                  </a:schemeClr>
                </a:solidFill>
              </a:rPr>
              <a:t>review assessment day </a:t>
            </a:r>
            <a:r>
              <a:rPr lang="en-US" dirty="0" smtClean="0">
                <a:solidFill>
                  <a:schemeClr val="tx1">
                    <a:lumMod val="50000"/>
                    <a:lumOff val="50000"/>
                  </a:schemeClr>
                </a:solidFill>
              </a:rPr>
              <a:t>– children &gt;5 years complete VO2max test</a:t>
            </a:r>
            <a:endParaRPr lang="en-US" dirty="0">
              <a:solidFill>
                <a:schemeClr val="tx1">
                  <a:lumMod val="50000"/>
                  <a:lumOff val="50000"/>
                </a:schemeClr>
              </a:solidFill>
            </a:endParaRPr>
          </a:p>
          <a:p>
            <a:pPr marL="457200" lvl="1" indent="0" fontAlgn="auto">
              <a:spcAft>
                <a:spcPts val="0"/>
              </a:spcAft>
              <a:buFont typeface="Courier New" pitchFamily="49" charset="0"/>
              <a:buNone/>
              <a:defRPr/>
            </a:pPr>
            <a:endParaRPr lang="en-US" dirty="0">
              <a:solidFill>
                <a:schemeClr val="tx1">
                  <a:lumMod val="50000"/>
                  <a:lumOff val="50000"/>
                </a:schemeClr>
              </a:solidFill>
            </a:endParaRPr>
          </a:p>
          <a:p>
            <a:pPr fontAlgn="auto">
              <a:spcAft>
                <a:spcPts val="0"/>
              </a:spcAft>
              <a:buFont typeface="Arial" pitchFamily="34" charset="0"/>
              <a:buChar char="•"/>
              <a:defRPr/>
            </a:pPr>
            <a:r>
              <a:rPr lang="en-US" sz="2100" dirty="0">
                <a:solidFill>
                  <a:schemeClr val="tx1">
                    <a:lumMod val="50000"/>
                    <a:lumOff val="50000"/>
                  </a:schemeClr>
                </a:solidFill>
              </a:rPr>
              <a:t>C</a:t>
            </a:r>
            <a:r>
              <a:rPr lang="en-US" sz="2100" dirty="0" smtClean="0">
                <a:solidFill>
                  <a:schemeClr val="tx1">
                    <a:lumMod val="50000"/>
                    <a:lumOff val="50000"/>
                  </a:schemeClr>
                </a:solidFill>
              </a:rPr>
              <a:t>ommunity education for:</a:t>
            </a:r>
          </a:p>
          <a:p>
            <a:pPr lvl="1" fontAlgn="auto">
              <a:spcAft>
                <a:spcPts val="0"/>
              </a:spcAft>
              <a:defRPr/>
            </a:pPr>
            <a:r>
              <a:rPr lang="en-US" dirty="0" smtClean="0">
                <a:solidFill>
                  <a:schemeClr val="tx1">
                    <a:lumMod val="50000"/>
                    <a:lumOff val="50000"/>
                  </a:schemeClr>
                </a:solidFill>
              </a:rPr>
              <a:t>Personal trainers, PE teachers, school/nursery teachers, and leisure center staff</a:t>
            </a:r>
          </a:p>
          <a:p>
            <a:pPr lvl="1" fontAlgn="auto">
              <a:spcAft>
                <a:spcPts val="0"/>
              </a:spcAft>
              <a:defRPr/>
            </a:pPr>
            <a:r>
              <a:rPr lang="en-US" dirty="0" smtClean="0">
                <a:solidFill>
                  <a:schemeClr val="tx1">
                    <a:lumMod val="50000"/>
                    <a:lumOff val="50000"/>
                  </a:schemeClr>
                </a:solidFill>
              </a:rPr>
              <a:t>“CF </a:t>
            </a:r>
            <a:r>
              <a:rPr lang="en-US" dirty="0">
                <a:solidFill>
                  <a:schemeClr val="tx1">
                    <a:lumMod val="50000"/>
                    <a:lumOff val="50000"/>
                  </a:schemeClr>
                </a:solidFill>
              </a:rPr>
              <a:t>study </a:t>
            </a:r>
            <a:r>
              <a:rPr lang="en-US" dirty="0" smtClean="0">
                <a:solidFill>
                  <a:schemeClr val="tx1">
                    <a:lumMod val="50000"/>
                    <a:lumOff val="50000"/>
                  </a:schemeClr>
                </a:solidFill>
              </a:rPr>
              <a:t>day” for </a:t>
            </a:r>
            <a:r>
              <a:rPr lang="en-US" dirty="0" err="1" smtClean="0">
                <a:solidFill>
                  <a:schemeClr val="tx1">
                    <a:lumMod val="50000"/>
                    <a:lumOff val="50000"/>
                  </a:schemeClr>
                </a:solidFill>
              </a:rPr>
              <a:t>physios</a:t>
            </a:r>
            <a:endParaRPr lang="en-US" dirty="0" smtClean="0">
              <a:solidFill>
                <a:schemeClr val="tx1">
                  <a:lumMod val="50000"/>
                  <a:lumOff val="50000"/>
                </a:schemeClr>
              </a:solidFill>
            </a:endParaRPr>
          </a:p>
          <a:p>
            <a:pPr lvl="1" fontAlgn="auto">
              <a:spcAft>
                <a:spcPts val="0"/>
              </a:spcAft>
              <a:defRPr/>
            </a:pPr>
            <a:endParaRPr lang="en-US" sz="1700" dirty="0">
              <a:solidFill>
                <a:schemeClr val="tx1">
                  <a:lumMod val="50000"/>
                  <a:lumOff val="50000"/>
                </a:schemeClr>
              </a:solidFill>
            </a:endParaRPr>
          </a:p>
          <a:p>
            <a:pPr fontAlgn="auto">
              <a:spcAft>
                <a:spcPts val="0"/>
              </a:spcAft>
              <a:buFont typeface="Arial" pitchFamily="34" charset="0"/>
              <a:buChar char="•"/>
              <a:defRPr/>
            </a:pPr>
            <a:r>
              <a:rPr lang="en-US" sz="1900" dirty="0" smtClean="0">
                <a:solidFill>
                  <a:schemeClr val="tx1">
                    <a:lumMod val="50000"/>
                    <a:lumOff val="50000"/>
                  </a:schemeClr>
                </a:solidFill>
              </a:rPr>
              <a:t>“From our </a:t>
            </a:r>
            <a:r>
              <a:rPr lang="en-US" sz="1900" dirty="0">
                <a:solidFill>
                  <a:schemeClr val="tx1">
                    <a:lumMod val="50000"/>
                    <a:lumOff val="50000"/>
                  </a:schemeClr>
                </a:solidFill>
              </a:rPr>
              <a:t>experience it is clear that children and families need facilitation </a:t>
            </a:r>
            <a:r>
              <a:rPr lang="en-US" sz="1900" dirty="0" smtClean="0">
                <a:solidFill>
                  <a:schemeClr val="tx1">
                    <a:lumMod val="50000"/>
                    <a:lumOff val="50000"/>
                  </a:schemeClr>
                </a:solidFill>
              </a:rPr>
              <a:t>as well </a:t>
            </a:r>
            <a:r>
              <a:rPr lang="en-US" sz="1900" dirty="0">
                <a:solidFill>
                  <a:schemeClr val="tx1">
                    <a:lumMod val="50000"/>
                    <a:lumOff val="50000"/>
                  </a:schemeClr>
                </a:solidFill>
              </a:rPr>
              <a:t>as education to participate in appropriate exercise training</a:t>
            </a:r>
            <a:r>
              <a:rPr lang="en-US" sz="1900" dirty="0" smtClean="0">
                <a:solidFill>
                  <a:schemeClr val="tx1">
                    <a:lumMod val="50000"/>
                    <a:lumOff val="50000"/>
                  </a:schemeClr>
                </a:solidFill>
              </a:rPr>
              <a:t>.”</a:t>
            </a:r>
            <a:endParaRPr lang="en-US" sz="19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England</a:t>
            </a:r>
            <a:endParaRPr lang="en-US" dirty="0"/>
          </a:p>
        </p:txBody>
      </p:sp>
      <p:sp>
        <p:nvSpPr>
          <p:cNvPr id="4" name="Content Placeholder 3"/>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solidFill>
                  <a:schemeClr val="tx1">
                    <a:lumMod val="50000"/>
                    <a:lumOff val="50000"/>
                  </a:schemeClr>
                </a:solidFill>
              </a:rPr>
              <a:t>On maximal exercise testing:</a:t>
            </a:r>
            <a:endParaRPr lang="en-US" dirty="0">
              <a:solidFill>
                <a:schemeClr val="tx1">
                  <a:lumMod val="50000"/>
                  <a:lumOff val="50000"/>
                </a:schemeClr>
              </a:solidFill>
            </a:endParaRPr>
          </a:p>
          <a:p>
            <a:pPr lvl="1" fontAlgn="auto">
              <a:spcAft>
                <a:spcPts val="0"/>
              </a:spcAft>
              <a:defRPr/>
            </a:pPr>
            <a:r>
              <a:rPr lang="en-US" dirty="0" smtClean="0">
                <a:solidFill>
                  <a:schemeClr val="tx1">
                    <a:lumMod val="50000"/>
                    <a:lumOff val="50000"/>
                  </a:schemeClr>
                </a:solidFill>
              </a:rPr>
              <a:t>“If </a:t>
            </a:r>
            <a:r>
              <a:rPr lang="en-US" dirty="0">
                <a:solidFill>
                  <a:schemeClr val="tx1">
                    <a:lumMod val="50000"/>
                    <a:lumOff val="50000"/>
                  </a:schemeClr>
                </a:solidFill>
              </a:rPr>
              <a:t>you don't test, how can you </a:t>
            </a:r>
            <a:r>
              <a:rPr lang="en-US" dirty="0" smtClean="0">
                <a:solidFill>
                  <a:schemeClr val="tx1">
                    <a:lumMod val="50000"/>
                    <a:lumOff val="50000"/>
                  </a:schemeClr>
                </a:solidFill>
              </a:rPr>
              <a:t>prescribe?”</a:t>
            </a:r>
          </a:p>
          <a:p>
            <a:pPr lvl="1" fontAlgn="auto">
              <a:spcAft>
                <a:spcPts val="0"/>
              </a:spcAft>
              <a:defRPr/>
            </a:pPr>
            <a:r>
              <a:rPr lang="en-US" dirty="0">
                <a:solidFill>
                  <a:schemeClr val="tx1">
                    <a:lumMod val="50000"/>
                    <a:lumOff val="50000"/>
                  </a:schemeClr>
                </a:solidFill>
              </a:rPr>
              <a:t>Kids are healthier now - need a more maximal </a:t>
            </a:r>
            <a:r>
              <a:rPr lang="en-US" dirty="0" smtClean="0">
                <a:solidFill>
                  <a:schemeClr val="tx1">
                    <a:lumMod val="50000"/>
                    <a:lumOff val="50000"/>
                  </a:schemeClr>
                </a:solidFill>
              </a:rPr>
              <a:t>test</a:t>
            </a:r>
            <a:endParaRPr lang="en-US" dirty="0">
              <a:solidFill>
                <a:schemeClr val="tx1">
                  <a:lumMod val="50000"/>
                  <a:lumOff val="50000"/>
                </a:schemeClr>
              </a:solidFill>
            </a:endParaRPr>
          </a:p>
          <a:p>
            <a:pPr lvl="1" fontAlgn="auto">
              <a:spcAft>
                <a:spcPts val="0"/>
              </a:spcAft>
              <a:defRPr/>
            </a:pPr>
            <a:r>
              <a:rPr lang="en-US" dirty="0">
                <a:solidFill>
                  <a:schemeClr val="tx1">
                    <a:lumMod val="50000"/>
                    <a:lumOff val="50000"/>
                  </a:schemeClr>
                </a:solidFill>
              </a:rPr>
              <a:t>O</a:t>
            </a:r>
            <a:r>
              <a:rPr lang="en-US" dirty="0" smtClean="0">
                <a:solidFill>
                  <a:schemeClr val="tx1">
                    <a:lumMod val="50000"/>
                    <a:lumOff val="50000"/>
                  </a:schemeClr>
                </a:solidFill>
              </a:rPr>
              <a:t>pportunity to education kids on “normal” sensations during exercise</a:t>
            </a:r>
          </a:p>
          <a:p>
            <a:pPr lvl="1" fontAlgn="auto">
              <a:spcAft>
                <a:spcPts val="0"/>
              </a:spcAft>
              <a:defRPr/>
            </a:pPr>
            <a:r>
              <a:rPr lang="en-US" dirty="0" smtClean="0">
                <a:solidFill>
                  <a:schemeClr val="tx1">
                    <a:lumMod val="50000"/>
                    <a:lumOff val="50000"/>
                  </a:schemeClr>
                </a:solidFill>
              </a:rPr>
              <a:t>6 min </a:t>
            </a:r>
            <a:r>
              <a:rPr lang="en-US" dirty="0">
                <a:solidFill>
                  <a:schemeClr val="tx1">
                    <a:lumMod val="50000"/>
                    <a:lumOff val="50000"/>
                  </a:schemeClr>
                </a:solidFill>
              </a:rPr>
              <a:t>walk test - </a:t>
            </a:r>
            <a:r>
              <a:rPr lang="en-US" dirty="0" smtClean="0">
                <a:solidFill>
                  <a:schemeClr val="tx1">
                    <a:lumMod val="50000"/>
                    <a:lumOff val="50000"/>
                  </a:schemeClr>
                </a:solidFill>
              </a:rPr>
              <a:t>okay </a:t>
            </a:r>
            <a:r>
              <a:rPr lang="en-US" dirty="0">
                <a:solidFill>
                  <a:schemeClr val="tx1">
                    <a:lumMod val="50000"/>
                    <a:lumOff val="50000"/>
                  </a:schemeClr>
                </a:solidFill>
              </a:rPr>
              <a:t>for </a:t>
            </a:r>
            <a:r>
              <a:rPr lang="en-US" dirty="0" smtClean="0">
                <a:solidFill>
                  <a:schemeClr val="tx1">
                    <a:lumMod val="50000"/>
                    <a:lumOff val="50000"/>
                  </a:schemeClr>
                </a:solidFill>
              </a:rPr>
              <a:t>severe disease</a:t>
            </a:r>
            <a:endParaRPr lang="en-US" dirty="0">
              <a:solidFill>
                <a:schemeClr val="tx1">
                  <a:lumMod val="50000"/>
                  <a:lumOff val="50000"/>
                </a:schemeClr>
              </a:solidFill>
            </a:endParaRPr>
          </a:p>
          <a:p>
            <a:pPr lvl="1" fontAlgn="auto">
              <a:spcAft>
                <a:spcPts val="0"/>
              </a:spcAft>
              <a:defRPr/>
            </a:pPr>
            <a:endParaRPr lang="en-US" dirty="0">
              <a:solidFill>
                <a:schemeClr val="tx1">
                  <a:lumMod val="50000"/>
                  <a:lumOff val="50000"/>
                </a:schemeClr>
              </a:solidFill>
            </a:endParaRPr>
          </a:p>
          <a:p>
            <a:pPr fontAlgn="auto">
              <a:spcAft>
                <a:spcPts val="0"/>
              </a:spcAft>
              <a:buFont typeface="Arial" pitchFamily="34" charset="0"/>
              <a:buChar char="•"/>
              <a:defRPr/>
            </a:pPr>
            <a:r>
              <a:rPr lang="en-US" dirty="0">
                <a:solidFill>
                  <a:schemeClr val="tx1">
                    <a:lumMod val="50000"/>
                    <a:lumOff val="50000"/>
                  </a:schemeClr>
                </a:solidFill>
              </a:rPr>
              <a:t>Airway Clearance</a:t>
            </a:r>
          </a:p>
          <a:p>
            <a:pPr lvl="1" fontAlgn="auto">
              <a:spcAft>
                <a:spcPts val="0"/>
              </a:spcAft>
              <a:defRPr/>
            </a:pPr>
            <a:r>
              <a:rPr lang="en-US" dirty="0" smtClean="0">
                <a:solidFill>
                  <a:schemeClr val="tx1">
                    <a:lumMod val="50000"/>
                    <a:lumOff val="50000"/>
                  </a:schemeClr>
                </a:solidFill>
              </a:rPr>
              <a:t>Healthy: exercise + 1 </a:t>
            </a:r>
            <a:r>
              <a:rPr lang="en-US" dirty="0">
                <a:solidFill>
                  <a:schemeClr val="tx1">
                    <a:lumMod val="50000"/>
                    <a:lumOff val="50000"/>
                  </a:schemeClr>
                </a:solidFill>
              </a:rPr>
              <a:t>AC </a:t>
            </a:r>
            <a:r>
              <a:rPr lang="en-US" dirty="0" smtClean="0">
                <a:solidFill>
                  <a:schemeClr val="tx1">
                    <a:lumMod val="50000"/>
                    <a:lumOff val="50000"/>
                  </a:schemeClr>
                </a:solidFill>
              </a:rPr>
              <a:t>daily</a:t>
            </a:r>
            <a:endParaRPr lang="en-US" dirty="0">
              <a:solidFill>
                <a:schemeClr val="tx1">
                  <a:lumMod val="50000"/>
                  <a:lumOff val="50000"/>
                </a:schemeClr>
              </a:solidFill>
            </a:endParaRPr>
          </a:p>
          <a:p>
            <a:pPr lvl="1" fontAlgn="auto">
              <a:spcAft>
                <a:spcPts val="0"/>
              </a:spcAft>
              <a:defRPr/>
            </a:pPr>
            <a:r>
              <a:rPr lang="en-US" dirty="0" smtClean="0">
                <a:solidFill>
                  <a:schemeClr val="tx1">
                    <a:lumMod val="50000"/>
                    <a:lumOff val="50000"/>
                  </a:schemeClr>
                </a:solidFill>
              </a:rPr>
              <a:t>With respiratory symptoms: </a:t>
            </a:r>
            <a:r>
              <a:rPr lang="en-US" dirty="0">
                <a:solidFill>
                  <a:schemeClr val="tx1">
                    <a:lumMod val="50000"/>
                    <a:lumOff val="50000"/>
                  </a:schemeClr>
                </a:solidFill>
              </a:rPr>
              <a:t>exercise </a:t>
            </a:r>
            <a:r>
              <a:rPr lang="en-US" dirty="0" smtClean="0">
                <a:solidFill>
                  <a:schemeClr val="tx1">
                    <a:lumMod val="50000"/>
                    <a:lumOff val="50000"/>
                  </a:schemeClr>
                </a:solidFill>
              </a:rPr>
              <a:t>+ 2 </a:t>
            </a:r>
            <a:r>
              <a:rPr lang="en-US" dirty="0">
                <a:solidFill>
                  <a:schemeClr val="tx1">
                    <a:lumMod val="50000"/>
                    <a:lumOff val="50000"/>
                  </a:schemeClr>
                </a:solidFill>
              </a:rPr>
              <a:t>AC </a:t>
            </a:r>
            <a:r>
              <a:rPr lang="en-US" dirty="0" smtClean="0">
                <a:solidFill>
                  <a:schemeClr val="tx1">
                    <a:lumMod val="50000"/>
                    <a:lumOff val="50000"/>
                  </a:schemeClr>
                </a:solidFill>
              </a:rPr>
              <a:t>daily</a:t>
            </a:r>
            <a:endParaRPr lang="en-US" dirty="0">
              <a:solidFill>
                <a:schemeClr val="tx1">
                  <a:lumMod val="50000"/>
                  <a:lumOff val="50000"/>
                </a:schemeClr>
              </a:solidFill>
            </a:endParaRPr>
          </a:p>
          <a:p>
            <a:pPr fontAlgn="auto">
              <a:spcAft>
                <a:spcPts val="0"/>
              </a:spcAft>
              <a:buFont typeface="Arial" pitchFamily="34" charset="0"/>
              <a:buChar char="•"/>
              <a:defRPr/>
            </a:pPr>
            <a:endParaRPr lang="en-US" sz="2000" dirty="0">
              <a:solidFill>
                <a:schemeClr val="tx1">
                  <a:lumMod val="50000"/>
                  <a:lumOff val="50000"/>
                </a:schemeClr>
              </a:solidFill>
            </a:endParaRPr>
          </a:p>
          <a:p>
            <a:pPr fontAlgn="auto">
              <a:spcAft>
                <a:spcPts val="0"/>
              </a:spcAft>
              <a:buFont typeface="Arial" pitchFamily="34" charset="0"/>
              <a:buChar char="•"/>
              <a:defRPr/>
            </a:pPr>
            <a:r>
              <a:rPr lang="en-US" dirty="0">
                <a:solidFill>
                  <a:schemeClr val="tx1">
                    <a:lumMod val="50000"/>
                    <a:lumOff val="50000"/>
                  </a:schemeClr>
                </a:solidFill>
              </a:rPr>
              <a:t>Sick days</a:t>
            </a:r>
          </a:p>
          <a:p>
            <a:pPr lvl="1" fontAlgn="auto">
              <a:spcAft>
                <a:spcPts val="0"/>
              </a:spcAft>
              <a:defRPr/>
            </a:pPr>
            <a:r>
              <a:rPr lang="en-US" dirty="0" smtClean="0">
                <a:solidFill>
                  <a:schemeClr val="tx1">
                    <a:lumMod val="50000"/>
                    <a:lumOff val="50000"/>
                  </a:schemeClr>
                </a:solidFill>
              </a:rPr>
              <a:t>No </a:t>
            </a:r>
            <a:r>
              <a:rPr lang="en-US" dirty="0">
                <a:solidFill>
                  <a:schemeClr val="tx1">
                    <a:lumMod val="50000"/>
                    <a:lumOff val="50000"/>
                  </a:schemeClr>
                </a:solidFill>
              </a:rPr>
              <a:t>high intensity exercise </a:t>
            </a:r>
            <a:r>
              <a:rPr lang="en-US" dirty="0" smtClean="0">
                <a:solidFill>
                  <a:schemeClr val="tx1">
                    <a:lumMod val="50000"/>
                    <a:lumOff val="50000"/>
                  </a:schemeClr>
                </a:solidFill>
              </a:rPr>
              <a:t>with a fever</a:t>
            </a:r>
            <a:endParaRPr lang="en-US" dirty="0">
              <a:solidFill>
                <a:schemeClr val="tx1">
                  <a:lumMod val="50000"/>
                  <a:lumOff val="50000"/>
                </a:schemeClr>
              </a:solidFill>
            </a:endParaRPr>
          </a:p>
          <a:p>
            <a:pPr lvl="1" fontAlgn="auto">
              <a:spcAft>
                <a:spcPts val="0"/>
              </a:spcAft>
              <a:defRPr/>
            </a:pPr>
            <a:r>
              <a:rPr lang="en-US" dirty="0" smtClean="0">
                <a:solidFill>
                  <a:schemeClr val="tx1">
                    <a:lumMod val="50000"/>
                    <a:lumOff val="50000"/>
                  </a:schemeClr>
                </a:solidFill>
              </a:rPr>
              <a:t>Inpatient: lower </a:t>
            </a:r>
            <a:r>
              <a:rPr lang="en-US" dirty="0">
                <a:solidFill>
                  <a:schemeClr val="tx1">
                    <a:lumMod val="50000"/>
                    <a:lumOff val="50000"/>
                  </a:schemeClr>
                </a:solidFill>
              </a:rPr>
              <a:t>intensity and shorter bouts</a:t>
            </a:r>
          </a:p>
          <a:p>
            <a:pPr lvl="2" fontAlgn="auto">
              <a:spcAft>
                <a:spcPts val="0"/>
              </a:spcAft>
              <a:buFont typeface="Arial" pitchFamily="34" charset="0"/>
              <a:buChar char="•"/>
              <a:defRPr/>
            </a:pPr>
            <a:r>
              <a:rPr lang="en-US" dirty="0" smtClean="0">
                <a:solidFill>
                  <a:schemeClr val="tx1">
                    <a:lumMod val="50000"/>
                    <a:lumOff val="50000"/>
                  </a:schemeClr>
                </a:solidFill>
              </a:rPr>
              <a:t>2 </a:t>
            </a:r>
            <a:r>
              <a:rPr lang="en-US" dirty="0">
                <a:solidFill>
                  <a:schemeClr val="tx1">
                    <a:lumMod val="50000"/>
                    <a:lumOff val="50000"/>
                  </a:schemeClr>
                </a:solidFill>
              </a:rPr>
              <a:t>AC +</a:t>
            </a:r>
            <a:r>
              <a:rPr lang="en-US" dirty="0" smtClean="0">
                <a:solidFill>
                  <a:schemeClr val="tx1">
                    <a:lumMod val="50000"/>
                    <a:lumOff val="50000"/>
                  </a:schemeClr>
                </a:solidFill>
              </a:rPr>
              <a:t> </a:t>
            </a:r>
            <a:r>
              <a:rPr lang="en-US" dirty="0">
                <a:solidFill>
                  <a:schemeClr val="tx1">
                    <a:lumMod val="50000"/>
                    <a:lumOff val="50000"/>
                  </a:schemeClr>
                </a:solidFill>
              </a:rPr>
              <a:t>1 </a:t>
            </a:r>
            <a:r>
              <a:rPr lang="en-US" dirty="0" smtClean="0">
                <a:solidFill>
                  <a:schemeClr val="tx1">
                    <a:lumMod val="50000"/>
                    <a:lumOff val="50000"/>
                  </a:schemeClr>
                </a:solidFill>
              </a:rPr>
              <a:t>exercise daily</a:t>
            </a: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Effect transition="in" filter="fade">
                                      <p:cBhvr>
                                        <p:cTn id="38" dur="500"/>
                                        <p:tgtEl>
                                          <p:spTgt spid="4">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animEffect transition="in" filter="fade">
                                      <p:cBhvr>
                                        <p:cTn id="41" dur="500"/>
                                        <p:tgtEl>
                                          <p:spTgt spid="4">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3" end="13"/>
                                            </p:txEl>
                                          </p:spTgt>
                                        </p:tgtEl>
                                        <p:attrNameLst>
                                          <p:attrName>style.visibility</p:attrName>
                                        </p:attrNameLst>
                                      </p:cBhvr>
                                      <p:to>
                                        <p:strVal val="visible"/>
                                      </p:to>
                                    </p:set>
                                    <p:animEffect transition="in" filter="fade">
                                      <p:cBhvr>
                                        <p:cTn id="4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London</a:t>
            </a:r>
            <a:endParaRPr lang="en-US" dirty="0"/>
          </a:p>
        </p:txBody>
      </p:sp>
      <p:pic>
        <p:nvPicPr>
          <p:cNvPr id="35842" name="Content Placeholder 4" descr="Screen Shot 2013-07-08 at 2.52.31 PM.png"/>
          <p:cNvPicPr>
            <a:picLocks noGrp="1" noChangeAspect="1"/>
          </p:cNvPicPr>
          <p:nvPr>
            <p:ph idx="1"/>
          </p:nvPr>
        </p:nvPicPr>
        <p:blipFill>
          <a:blip r:embed="rId3"/>
          <a:srcRect l="-2063" t="-1289" r="2" b="-1277"/>
          <a:stretch>
            <a:fillRect/>
          </a:stretch>
        </p:blipFill>
        <p:spPr>
          <a:xfrm>
            <a:off x="-82550" y="131763"/>
            <a:ext cx="9144000" cy="65659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England</a:t>
            </a:r>
            <a:endParaRPr lang="en-US" dirty="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endParaRPr lang="en-US" dirty="0" smtClean="0">
              <a:solidFill>
                <a:schemeClr val="tx1">
                  <a:lumMod val="50000"/>
                  <a:lumOff val="50000"/>
                </a:schemeClr>
              </a:solidFill>
            </a:endParaRPr>
          </a:p>
          <a:p>
            <a:pPr fontAlgn="auto">
              <a:spcAft>
                <a:spcPts val="0"/>
              </a:spcAft>
              <a:buFont typeface="Arial" pitchFamily="34" charset="0"/>
              <a:buChar char="•"/>
              <a:defRPr/>
            </a:pPr>
            <a:r>
              <a:rPr lang="en-US" sz="3100" dirty="0" smtClean="0">
                <a:solidFill>
                  <a:schemeClr val="tx1">
                    <a:lumMod val="50000"/>
                    <a:lumOff val="50000"/>
                  </a:schemeClr>
                </a:solidFill>
              </a:rPr>
              <a:t>INSPIRE </a:t>
            </a:r>
            <a:r>
              <a:rPr lang="en-US" sz="3100" dirty="0">
                <a:solidFill>
                  <a:schemeClr val="tx1">
                    <a:lumMod val="50000"/>
                    <a:lumOff val="50000"/>
                  </a:schemeClr>
                </a:solidFill>
              </a:rPr>
              <a:t>CF </a:t>
            </a:r>
            <a:endParaRPr lang="en-US" sz="3100" dirty="0" smtClean="0">
              <a:solidFill>
                <a:schemeClr val="tx1">
                  <a:lumMod val="50000"/>
                  <a:lumOff val="50000"/>
                </a:schemeClr>
              </a:solidFill>
            </a:endParaRPr>
          </a:p>
          <a:p>
            <a:pPr lvl="1" fontAlgn="auto">
              <a:spcAft>
                <a:spcPts val="0"/>
              </a:spcAft>
              <a:defRPr/>
            </a:pPr>
            <a:r>
              <a:rPr lang="en-US" sz="1900" dirty="0">
                <a:solidFill>
                  <a:schemeClr val="tx1">
                    <a:lumMod val="50000"/>
                    <a:lumOff val="50000"/>
                  </a:schemeClr>
                </a:solidFill>
              </a:rPr>
              <a:t>O</a:t>
            </a:r>
            <a:r>
              <a:rPr lang="en-US" sz="1900" dirty="0" smtClean="0">
                <a:solidFill>
                  <a:schemeClr val="tx1">
                    <a:lumMod val="50000"/>
                    <a:lumOff val="50000"/>
                  </a:schemeClr>
                </a:solidFill>
              </a:rPr>
              <a:t>ngoing randomized </a:t>
            </a:r>
            <a:r>
              <a:rPr lang="en-US" sz="1900" dirty="0">
                <a:solidFill>
                  <a:schemeClr val="tx1">
                    <a:lumMod val="50000"/>
                    <a:lumOff val="50000"/>
                  </a:schemeClr>
                </a:solidFill>
              </a:rPr>
              <a:t>controlled </a:t>
            </a:r>
            <a:r>
              <a:rPr lang="en-US" sz="1900" dirty="0" smtClean="0">
                <a:solidFill>
                  <a:schemeClr val="tx1">
                    <a:lumMod val="50000"/>
                    <a:lumOff val="50000"/>
                  </a:schemeClr>
                </a:solidFill>
              </a:rPr>
              <a:t>trial, funded Nov 2012 to Apr </a:t>
            </a:r>
            <a:r>
              <a:rPr lang="en-US" sz="1900" dirty="0">
                <a:solidFill>
                  <a:schemeClr val="tx1">
                    <a:lumMod val="50000"/>
                    <a:lumOff val="50000"/>
                  </a:schemeClr>
                </a:solidFill>
              </a:rPr>
              <a:t>2015</a:t>
            </a:r>
            <a:endParaRPr lang="en-US" sz="1900" dirty="0" smtClean="0">
              <a:solidFill>
                <a:schemeClr val="tx1">
                  <a:lumMod val="50000"/>
                  <a:lumOff val="50000"/>
                </a:schemeClr>
              </a:solidFill>
            </a:endParaRPr>
          </a:p>
          <a:p>
            <a:pPr lvl="1" fontAlgn="auto">
              <a:spcAft>
                <a:spcPts val="0"/>
              </a:spcAft>
              <a:defRPr/>
            </a:pPr>
            <a:r>
              <a:rPr lang="en-US" sz="1900" dirty="0" smtClean="0">
                <a:solidFill>
                  <a:schemeClr val="tx1">
                    <a:lumMod val="50000"/>
                    <a:lumOff val="50000"/>
                  </a:schemeClr>
                </a:solidFill>
              </a:rPr>
              <a:t>To date, 66 of 178 possible children recruited (range </a:t>
            </a:r>
            <a:r>
              <a:rPr lang="en-US" sz="1900" dirty="0">
                <a:solidFill>
                  <a:schemeClr val="tx1">
                    <a:lumMod val="50000"/>
                    <a:lumOff val="50000"/>
                  </a:schemeClr>
                </a:solidFill>
              </a:rPr>
              <a:t>of </a:t>
            </a:r>
            <a:r>
              <a:rPr lang="en-US" sz="1900" dirty="0" smtClean="0">
                <a:solidFill>
                  <a:schemeClr val="tx1">
                    <a:lumMod val="50000"/>
                    <a:lumOff val="50000"/>
                  </a:schemeClr>
                </a:solidFill>
              </a:rPr>
              <a:t>disease severity)</a:t>
            </a:r>
            <a:endParaRPr lang="en-US" sz="1900" dirty="0">
              <a:solidFill>
                <a:schemeClr val="tx1">
                  <a:lumMod val="50000"/>
                  <a:lumOff val="50000"/>
                </a:schemeClr>
              </a:solidFill>
            </a:endParaRPr>
          </a:p>
          <a:p>
            <a:pPr fontAlgn="auto">
              <a:spcAft>
                <a:spcPts val="0"/>
              </a:spcAft>
              <a:buFont typeface="Arial" pitchFamily="34" charset="0"/>
              <a:buChar char="•"/>
              <a:defRPr/>
            </a:pPr>
            <a:endParaRPr lang="en-US" sz="1900" dirty="0">
              <a:solidFill>
                <a:schemeClr val="tx1">
                  <a:lumMod val="50000"/>
                  <a:lumOff val="50000"/>
                </a:schemeClr>
              </a:solidFill>
            </a:endParaRPr>
          </a:p>
          <a:p>
            <a:pPr lvl="1" fontAlgn="auto">
              <a:spcAft>
                <a:spcPts val="0"/>
              </a:spcAft>
              <a:defRPr/>
            </a:pPr>
            <a:r>
              <a:rPr lang="en-US" sz="1900" dirty="0" smtClean="0">
                <a:solidFill>
                  <a:schemeClr val="tx1">
                    <a:lumMod val="50000"/>
                    <a:lumOff val="50000"/>
                  </a:schemeClr>
                </a:solidFill>
              </a:rPr>
              <a:t>Group </a:t>
            </a:r>
            <a:r>
              <a:rPr lang="en-US" sz="1900" dirty="0">
                <a:solidFill>
                  <a:schemeClr val="tx1">
                    <a:lumMod val="50000"/>
                    <a:lumOff val="50000"/>
                  </a:schemeClr>
                </a:solidFill>
              </a:rPr>
              <a:t>1 (</a:t>
            </a:r>
            <a:r>
              <a:rPr lang="en-US" sz="1900" dirty="0" smtClean="0">
                <a:solidFill>
                  <a:schemeClr val="tx1">
                    <a:lumMod val="50000"/>
                    <a:lumOff val="50000"/>
                  </a:schemeClr>
                </a:solidFill>
              </a:rPr>
              <a:t>control)</a:t>
            </a:r>
          </a:p>
          <a:p>
            <a:pPr lvl="2" fontAlgn="auto">
              <a:spcAft>
                <a:spcPts val="0"/>
              </a:spcAft>
              <a:buFont typeface="Arial" pitchFamily="34" charset="0"/>
              <a:buChar char="•"/>
              <a:defRPr/>
            </a:pPr>
            <a:r>
              <a:rPr lang="en-US" sz="1900" dirty="0" smtClean="0">
                <a:solidFill>
                  <a:schemeClr val="tx1">
                    <a:lumMod val="50000"/>
                    <a:lumOff val="50000"/>
                  </a:schemeClr>
                </a:solidFill>
              </a:rPr>
              <a:t>Standard specialist care</a:t>
            </a:r>
            <a:endParaRPr lang="en-US" sz="1900" dirty="0">
              <a:solidFill>
                <a:schemeClr val="tx1">
                  <a:lumMod val="50000"/>
                  <a:lumOff val="50000"/>
                </a:schemeClr>
              </a:solidFill>
            </a:endParaRPr>
          </a:p>
          <a:p>
            <a:pPr lvl="1" fontAlgn="auto">
              <a:spcAft>
                <a:spcPts val="0"/>
              </a:spcAft>
              <a:defRPr/>
            </a:pPr>
            <a:r>
              <a:rPr lang="en-US" sz="1900" dirty="0">
                <a:solidFill>
                  <a:schemeClr val="tx1">
                    <a:lumMod val="50000"/>
                    <a:lumOff val="50000"/>
                  </a:schemeClr>
                </a:solidFill>
              </a:rPr>
              <a:t>Group 2 (</a:t>
            </a:r>
            <a:r>
              <a:rPr lang="en-US" sz="1900" dirty="0" smtClean="0">
                <a:solidFill>
                  <a:schemeClr val="tx1">
                    <a:lumMod val="50000"/>
                    <a:lumOff val="50000"/>
                  </a:schemeClr>
                </a:solidFill>
              </a:rPr>
              <a:t>intervention)</a:t>
            </a:r>
          </a:p>
          <a:p>
            <a:pPr lvl="2" fontAlgn="auto">
              <a:spcAft>
                <a:spcPts val="0"/>
              </a:spcAft>
              <a:buFont typeface="Arial" pitchFamily="34" charset="0"/>
              <a:buChar char="•"/>
              <a:defRPr/>
            </a:pPr>
            <a:r>
              <a:rPr lang="en-US" sz="1900" dirty="0">
                <a:solidFill>
                  <a:schemeClr val="tx1">
                    <a:lumMod val="50000"/>
                    <a:lumOff val="50000"/>
                  </a:schemeClr>
                </a:solidFill>
              </a:rPr>
              <a:t>S</a:t>
            </a:r>
            <a:r>
              <a:rPr lang="en-US" sz="1900" dirty="0" smtClean="0">
                <a:solidFill>
                  <a:schemeClr val="tx1">
                    <a:lumMod val="50000"/>
                    <a:lumOff val="50000"/>
                  </a:schemeClr>
                </a:solidFill>
              </a:rPr>
              <a:t>pecialist </a:t>
            </a:r>
            <a:r>
              <a:rPr lang="en-US" sz="1900" dirty="0">
                <a:solidFill>
                  <a:schemeClr val="tx1">
                    <a:lumMod val="50000"/>
                    <a:lumOff val="50000"/>
                  </a:schemeClr>
                </a:solidFill>
              </a:rPr>
              <a:t>care plus a weekly </a:t>
            </a:r>
            <a:r>
              <a:rPr lang="en-US" sz="1900" dirty="0" smtClean="0">
                <a:solidFill>
                  <a:schemeClr val="tx1">
                    <a:lumMod val="50000"/>
                    <a:lumOff val="50000"/>
                  </a:schemeClr>
                </a:solidFill>
              </a:rPr>
              <a:t>supervised exercise </a:t>
            </a:r>
            <a:r>
              <a:rPr lang="en-US" sz="1900" dirty="0">
                <a:solidFill>
                  <a:schemeClr val="tx1">
                    <a:lumMod val="50000"/>
                    <a:lumOff val="50000"/>
                  </a:schemeClr>
                </a:solidFill>
              </a:rPr>
              <a:t>training session at their local fitness </a:t>
            </a:r>
            <a:r>
              <a:rPr lang="en-US" sz="1900" dirty="0" smtClean="0">
                <a:solidFill>
                  <a:schemeClr val="tx1">
                    <a:lumMod val="50000"/>
                    <a:lumOff val="50000"/>
                  </a:schemeClr>
                </a:solidFill>
              </a:rPr>
              <a:t>facility</a:t>
            </a:r>
            <a:endParaRPr lang="en-US" sz="1900" dirty="0">
              <a:solidFill>
                <a:schemeClr val="tx1">
                  <a:lumMod val="50000"/>
                  <a:lumOff val="50000"/>
                </a:schemeClr>
              </a:solidFill>
            </a:endParaRPr>
          </a:p>
          <a:p>
            <a:pPr lvl="1" fontAlgn="auto">
              <a:spcAft>
                <a:spcPts val="0"/>
              </a:spcAft>
              <a:defRPr/>
            </a:pPr>
            <a:endParaRPr lang="en-US" sz="1900" dirty="0">
              <a:solidFill>
                <a:schemeClr val="tx1">
                  <a:lumMod val="50000"/>
                  <a:lumOff val="50000"/>
                </a:schemeClr>
              </a:solidFill>
            </a:endParaRPr>
          </a:p>
          <a:p>
            <a:pPr lvl="1" fontAlgn="auto">
              <a:spcAft>
                <a:spcPts val="0"/>
              </a:spcAft>
              <a:defRPr/>
            </a:pPr>
            <a:r>
              <a:rPr lang="en-US" sz="1900" dirty="0" smtClean="0">
                <a:solidFill>
                  <a:schemeClr val="tx1">
                    <a:lumMod val="50000"/>
                    <a:lumOff val="50000"/>
                  </a:schemeClr>
                </a:solidFill>
              </a:rPr>
              <a:t>Primary outcome measures:</a:t>
            </a:r>
            <a:endParaRPr lang="en-US" sz="1900" dirty="0">
              <a:solidFill>
                <a:schemeClr val="tx1">
                  <a:lumMod val="50000"/>
                  <a:lumOff val="50000"/>
                </a:schemeClr>
              </a:solidFill>
            </a:endParaRPr>
          </a:p>
          <a:p>
            <a:pPr lvl="2" fontAlgn="auto">
              <a:spcAft>
                <a:spcPts val="0"/>
              </a:spcAft>
              <a:buFont typeface="Arial" pitchFamily="34" charset="0"/>
              <a:buChar char="•"/>
              <a:defRPr/>
            </a:pPr>
            <a:r>
              <a:rPr lang="en-US" sz="1900" dirty="0">
                <a:solidFill>
                  <a:schemeClr val="tx1">
                    <a:lumMod val="50000"/>
                    <a:lumOff val="50000"/>
                  </a:schemeClr>
                </a:solidFill>
              </a:rPr>
              <a:t>VO2Peak</a:t>
            </a:r>
          </a:p>
          <a:p>
            <a:pPr lvl="2" fontAlgn="auto">
              <a:spcAft>
                <a:spcPts val="0"/>
              </a:spcAft>
              <a:buFont typeface="Arial" pitchFamily="34" charset="0"/>
              <a:buChar char="•"/>
              <a:defRPr/>
            </a:pPr>
            <a:r>
              <a:rPr lang="en-US" sz="1900" dirty="0">
                <a:solidFill>
                  <a:schemeClr val="tx1">
                    <a:lumMod val="50000"/>
                    <a:lumOff val="50000"/>
                  </a:schemeClr>
                </a:solidFill>
              </a:rPr>
              <a:t>Anaerobic Threshold</a:t>
            </a:r>
          </a:p>
          <a:p>
            <a:pPr lvl="2" fontAlgn="auto">
              <a:spcAft>
                <a:spcPts val="0"/>
              </a:spcAft>
              <a:buFont typeface="Arial" pitchFamily="34" charset="0"/>
              <a:buChar char="•"/>
              <a:defRPr/>
            </a:pPr>
            <a:r>
              <a:rPr lang="en-US" sz="1900" dirty="0" smtClean="0">
                <a:solidFill>
                  <a:schemeClr val="tx1">
                    <a:lumMod val="50000"/>
                    <a:lumOff val="50000"/>
                  </a:schemeClr>
                </a:solidFill>
              </a:rPr>
              <a:t>FEV1, FVC, LCI</a:t>
            </a:r>
            <a:endParaRPr lang="en-US" sz="1900" dirty="0">
              <a:solidFill>
                <a:schemeClr val="tx1">
                  <a:lumMod val="50000"/>
                  <a:lumOff val="50000"/>
                </a:schemeClr>
              </a:solidFill>
            </a:endParaRPr>
          </a:p>
          <a:p>
            <a:pPr lvl="2" fontAlgn="auto">
              <a:spcAft>
                <a:spcPts val="0"/>
              </a:spcAft>
              <a:buFont typeface="Arial" pitchFamily="34" charset="0"/>
              <a:buChar char="•"/>
              <a:defRPr/>
            </a:pPr>
            <a:r>
              <a:rPr lang="en-US" sz="1900" dirty="0">
                <a:solidFill>
                  <a:schemeClr val="tx1">
                    <a:lumMod val="50000"/>
                    <a:lumOff val="50000"/>
                  </a:schemeClr>
                </a:solidFill>
              </a:rPr>
              <a:t>CF Questionnaire as a measure of </a:t>
            </a:r>
            <a:r>
              <a:rPr lang="en-US" sz="1900" dirty="0" smtClean="0">
                <a:solidFill>
                  <a:schemeClr val="tx1">
                    <a:lumMod val="50000"/>
                    <a:lumOff val="50000"/>
                  </a:schemeClr>
                </a:solidFill>
              </a:rPr>
              <a:t>QOL</a:t>
            </a:r>
            <a:endParaRPr lang="en-US" sz="19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fade">
                                      <p:cBhvr>
                                        <p:cTn id="4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Scotland</a:t>
            </a:r>
            <a:endParaRPr lang="en-US" dirty="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sz="3100" dirty="0">
                <a:solidFill>
                  <a:schemeClr val="tx1">
                    <a:lumMod val="50000"/>
                    <a:lumOff val="50000"/>
                  </a:schemeClr>
                </a:solidFill>
              </a:rPr>
              <a:t>Lisa </a:t>
            </a:r>
            <a:r>
              <a:rPr lang="en-US" sz="3100" dirty="0" smtClean="0">
                <a:solidFill>
                  <a:schemeClr val="tx1">
                    <a:lumMod val="50000"/>
                    <a:lumOff val="50000"/>
                  </a:schemeClr>
                </a:solidFill>
              </a:rPr>
              <a:t>Morrison, physiotherapist </a:t>
            </a:r>
            <a:r>
              <a:rPr lang="en-US" sz="3200" dirty="0">
                <a:solidFill>
                  <a:schemeClr val="tx1">
                    <a:lumMod val="50000"/>
                    <a:lumOff val="50000"/>
                  </a:schemeClr>
                </a:solidFill>
              </a:rPr>
              <a:t>–</a:t>
            </a:r>
            <a:r>
              <a:rPr lang="en-US" sz="3100" dirty="0" smtClean="0">
                <a:solidFill>
                  <a:schemeClr val="tx1">
                    <a:lumMod val="50000"/>
                    <a:lumOff val="50000"/>
                  </a:schemeClr>
                </a:solidFill>
              </a:rPr>
              <a:t> </a:t>
            </a:r>
            <a:r>
              <a:rPr lang="en-US" sz="3100" dirty="0" err="1" smtClean="0">
                <a:solidFill>
                  <a:schemeClr val="tx1">
                    <a:lumMod val="50000"/>
                    <a:lumOff val="50000"/>
                  </a:schemeClr>
                </a:solidFill>
              </a:rPr>
              <a:t>Gartnavel</a:t>
            </a:r>
            <a:r>
              <a:rPr lang="en-US" sz="3100" dirty="0" smtClean="0">
                <a:solidFill>
                  <a:schemeClr val="tx1">
                    <a:lumMod val="50000"/>
                    <a:lumOff val="50000"/>
                  </a:schemeClr>
                </a:solidFill>
              </a:rPr>
              <a:t> General Hospital, Glasgow</a:t>
            </a:r>
          </a:p>
          <a:p>
            <a:pPr fontAlgn="auto">
              <a:spcAft>
                <a:spcPts val="0"/>
              </a:spcAft>
              <a:buFont typeface="Arial" pitchFamily="34" charset="0"/>
              <a:buChar char="•"/>
              <a:defRPr/>
            </a:pPr>
            <a:endParaRPr lang="en-US" dirty="0" smtClean="0">
              <a:solidFill>
                <a:schemeClr val="tx1">
                  <a:lumMod val="50000"/>
                  <a:lumOff val="50000"/>
                </a:schemeClr>
              </a:solidFill>
            </a:endParaRPr>
          </a:p>
          <a:p>
            <a:pPr fontAlgn="auto">
              <a:spcAft>
                <a:spcPts val="0"/>
              </a:spcAft>
              <a:buFont typeface="Arial" pitchFamily="34" charset="0"/>
              <a:buChar char="•"/>
              <a:defRPr/>
            </a:pPr>
            <a:r>
              <a:rPr lang="en-US" sz="2300" dirty="0" smtClean="0">
                <a:solidFill>
                  <a:schemeClr val="tx1">
                    <a:lumMod val="50000"/>
                    <a:lumOff val="50000"/>
                  </a:schemeClr>
                </a:solidFill>
              </a:rPr>
              <a:t>Primary provider: physiotherapists</a:t>
            </a:r>
          </a:p>
          <a:p>
            <a:pPr lvl="1" fontAlgn="auto">
              <a:spcAft>
                <a:spcPts val="0"/>
              </a:spcAft>
              <a:defRPr/>
            </a:pPr>
            <a:r>
              <a:rPr lang="en-US" sz="1900" dirty="0" smtClean="0">
                <a:solidFill>
                  <a:schemeClr val="tx1">
                    <a:lumMod val="50000"/>
                    <a:lumOff val="50000"/>
                  </a:schemeClr>
                </a:solidFill>
              </a:rPr>
              <a:t>Type and frequency </a:t>
            </a:r>
            <a:r>
              <a:rPr lang="en-US" sz="1900" dirty="0">
                <a:solidFill>
                  <a:schemeClr val="tx1">
                    <a:lumMod val="50000"/>
                    <a:lumOff val="50000"/>
                  </a:schemeClr>
                </a:solidFill>
              </a:rPr>
              <a:t>of </a:t>
            </a:r>
            <a:r>
              <a:rPr lang="en-US" sz="1900" dirty="0" smtClean="0">
                <a:solidFill>
                  <a:schemeClr val="tx1">
                    <a:lumMod val="50000"/>
                    <a:lumOff val="50000"/>
                  </a:schemeClr>
                </a:solidFill>
              </a:rPr>
              <a:t>activity</a:t>
            </a:r>
          </a:p>
          <a:p>
            <a:pPr lvl="1" fontAlgn="auto">
              <a:spcAft>
                <a:spcPts val="0"/>
              </a:spcAft>
              <a:defRPr/>
            </a:pPr>
            <a:r>
              <a:rPr lang="en-US" sz="1900" dirty="0" smtClean="0">
                <a:solidFill>
                  <a:schemeClr val="tx1">
                    <a:lumMod val="50000"/>
                    <a:lumOff val="50000"/>
                  </a:schemeClr>
                </a:solidFill>
              </a:rPr>
              <a:t>How kids feel </a:t>
            </a:r>
            <a:r>
              <a:rPr lang="en-US" sz="1900" dirty="0">
                <a:solidFill>
                  <a:schemeClr val="tx1">
                    <a:lumMod val="50000"/>
                    <a:lumOff val="50000"/>
                  </a:schemeClr>
                </a:solidFill>
              </a:rPr>
              <a:t>compared to their peer group when engaging in </a:t>
            </a:r>
            <a:r>
              <a:rPr lang="en-US" sz="1900" dirty="0" smtClean="0">
                <a:solidFill>
                  <a:schemeClr val="tx1">
                    <a:lumMod val="50000"/>
                    <a:lumOff val="50000"/>
                  </a:schemeClr>
                </a:solidFill>
              </a:rPr>
              <a:t>activity</a:t>
            </a:r>
            <a:endParaRPr lang="en-US" sz="1900" dirty="0">
              <a:solidFill>
                <a:schemeClr val="tx1">
                  <a:lumMod val="50000"/>
                  <a:lumOff val="50000"/>
                </a:schemeClr>
              </a:solidFill>
            </a:endParaRPr>
          </a:p>
          <a:p>
            <a:pPr marL="0" indent="0" fontAlgn="auto">
              <a:spcAft>
                <a:spcPts val="0"/>
              </a:spcAft>
              <a:buFont typeface="Arial" pitchFamily="34" charset="0"/>
              <a:buNone/>
              <a:defRPr/>
            </a:pPr>
            <a:r>
              <a:rPr lang="en-US" dirty="0">
                <a:solidFill>
                  <a:schemeClr val="tx1">
                    <a:lumMod val="50000"/>
                    <a:lumOff val="50000"/>
                  </a:schemeClr>
                </a:solidFill>
              </a:rPr>
              <a:t> </a:t>
            </a:r>
          </a:p>
          <a:p>
            <a:pPr fontAlgn="auto">
              <a:spcAft>
                <a:spcPts val="0"/>
              </a:spcAft>
              <a:buFont typeface="Arial" pitchFamily="34" charset="0"/>
              <a:buChar char="•"/>
              <a:defRPr/>
            </a:pPr>
            <a:r>
              <a:rPr lang="en-US" sz="2300" dirty="0">
                <a:solidFill>
                  <a:schemeClr val="tx1">
                    <a:lumMod val="50000"/>
                    <a:lumOff val="50000"/>
                  </a:schemeClr>
                </a:solidFill>
              </a:rPr>
              <a:t>H</a:t>
            </a:r>
            <a:r>
              <a:rPr lang="en-US" sz="2300" dirty="0" smtClean="0">
                <a:solidFill>
                  <a:schemeClr val="tx1">
                    <a:lumMod val="50000"/>
                    <a:lumOff val="50000"/>
                  </a:schemeClr>
                </a:solidFill>
              </a:rPr>
              <a:t>and</a:t>
            </a:r>
            <a:r>
              <a:rPr lang="en-US" sz="2300" dirty="0">
                <a:solidFill>
                  <a:schemeClr val="tx1">
                    <a:lumMod val="50000"/>
                    <a:lumOff val="50000"/>
                  </a:schemeClr>
                </a:solidFill>
              </a:rPr>
              <a:t>-</a:t>
            </a:r>
            <a:r>
              <a:rPr lang="en-US" sz="2300" dirty="0" smtClean="0">
                <a:solidFill>
                  <a:schemeClr val="tx1">
                    <a:lumMod val="50000"/>
                    <a:lumOff val="50000"/>
                  </a:schemeClr>
                </a:solidFill>
              </a:rPr>
              <a:t>outs</a:t>
            </a:r>
            <a:r>
              <a:rPr lang="en-US" sz="2300" dirty="0">
                <a:solidFill>
                  <a:schemeClr val="tx1">
                    <a:lumMod val="50000"/>
                    <a:lumOff val="50000"/>
                  </a:schemeClr>
                </a:solidFill>
              </a:rPr>
              <a:t>:</a:t>
            </a:r>
            <a:endParaRPr lang="en-US" sz="2300" dirty="0" smtClean="0">
              <a:solidFill>
                <a:schemeClr val="tx1">
                  <a:lumMod val="50000"/>
                  <a:lumOff val="50000"/>
                </a:schemeClr>
              </a:solidFill>
            </a:endParaRPr>
          </a:p>
          <a:p>
            <a:pPr lvl="1" fontAlgn="auto">
              <a:spcAft>
                <a:spcPts val="0"/>
              </a:spcAft>
              <a:defRPr/>
            </a:pPr>
            <a:r>
              <a:rPr lang="en-US" sz="1900" dirty="0">
                <a:solidFill>
                  <a:schemeClr val="tx1">
                    <a:lumMod val="50000"/>
                    <a:lumOff val="50000"/>
                  </a:schemeClr>
                </a:solidFill>
              </a:rPr>
              <a:t>P</a:t>
            </a:r>
            <a:r>
              <a:rPr lang="en-US" sz="1900" dirty="0" smtClean="0">
                <a:solidFill>
                  <a:schemeClr val="tx1">
                    <a:lumMod val="50000"/>
                    <a:lumOff val="50000"/>
                  </a:schemeClr>
                </a:solidFill>
              </a:rPr>
              <a:t>ostural </a:t>
            </a:r>
            <a:r>
              <a:rPr lang="en-US" sz="1900" dirty="0">
                <a:solidFill>
                  <a:schemeClr val="tx1">
                    <a:lumMod val="50000"/>
                    <a:lumOff val="50000"/>
                  </a:schemeClr>
                </a:solidFill>
              </a:rPr>
              <a:t>leaflet </a:t>
            </a:r>
            <a:endParaRPr lang="en-US" sz="1900" dirty="0" smtClean="0">
              <a:solidFill>
                <a:schemeClr val="tx1">
                  <a:lumMod val="50000"/>
                  <a:lumOff val="50000"/>
                </a:schemeClr>
              </a:solidFill>
            </a:endParaRPr>
          </a:p>
          <a:p>
            <a:pPr lvl="1" fontAlgn="auto">
              <a:spcAft>
                <a:spcPts val="0"/>
              </a:spcAft>
              <a:defRPr/>
            </a:pPr>
            <a:r>
              <a:rPr lang="en-US" sz="1900" dirty="0" smtClean="0">
                <a:solidFill>
                  <a:schemeClr val="tx1">
                    <a:lumMod val="50000"/>
                    <a:lumOff val="50000"/>
                  </a:schemeClr>
                </a:solidFill>
              </a:rPr>
              <a:t>Interest-specific handouts, as requested</a:t>
            </a:r>
          </a:p>
          <a:p>
            <a:pPr lvl="1" fontAlgn="auto">
              <a:spcAft>
                <a:spcPts val="0"/>
              </a:spcAft>
              <a:defRPr/>
            </a:pPr>
            <a:endParaRPr lang="en-US" dirty="0" smtClean="0">
              <a:solidFill>
                <a:schemeClr val="tx1">
                  <a:lumMod val="50000"/>
                  <a:lumOff val="50000"/>
                </a:schemeClr>
              </a:solidFill>
            </a:endParaRPr>
          </a:p>
          <a:p>
            <a:pPr fontAlgn="auto">
              <a:spcAft>
                <a:spcPts val="0"/>
              </a:spcAft>
              <a:buFont typeface="Arial" pitchFamily="34" charset="0"/>
              <a:buChar char="•"/>
              <a:defRPr/>
            </a:pPr>
            <a:r>
              <a:rPr lang="en-US" sz="2300" dirty="0" smtClean="0">
                <a:solidFill>
                  <a:schemeClr val="tx1">
                    <a:lumMod val="50000"/>
                    <a:lumOff val="50000"/>
                  </a:schemeClr>
                </a:solidFill>
              </a:rPr>
              <a:t>Most frequent questions: </a:t>
            </a:r>
          </a:p>
          <a:p>
            <a:pPr lvl="1" fontAlgn="auto">
              <a:spcAft>
                <a:spcPts val="0"/>
              </a:spcAft>
              <a:defRPr/>
            </a:pPr>
            <a:r>
              <a:rPr lang="en-US" sz="1900" dirty="0" smtClean="0">
                <a:solidFill>
                  <a:schemeClr val="tx1">
                    <a:lumMod val="50000"/>
                    <a:lumOff val="50000"/>
                  </a:schemeClr>
                </a:solidFill>
              </a:rPr>
              <a:t>Males: strength </a:t>
            </a:r>
            <a:r>
              <a:rPr lang="en-US" sz="1900" dirty="0">
                <a:solidFill>
                  <a:schemeClr val="tx1">
                    <a:lumMod val="50000"/>
                    <a:lumOff val="50000"/>
                  </a:schemeClr>
                </a:solidFill>
              </a:rPr>
              <a:t>training </a:t>
            </a:r>
            <a:endParaRPr lang="en-US" sz="1900" dirty="0" smtClean="0">
              <a:solidFill>
                <a:schemeClr val="tx1">
                  <a:lumMod val="50000"/>
                  <a:lumOff val="50000"/>
                </a:schemeClr>
              </a:solidFill>
            </a:endParaRPr>
          </a:p>
          <a:p>
            <a:pPr lvl="1" fontAlgn="auto">
              <a:spcAft>
                <a:spcPts val="0"/>
              </a:spcAft>
              <a:defRPr/>
            </a:pPr>
            <a:r>
              <a:rPr lang="en-US" sz="1900" dirty="0" smtClean="0">
                <a:solidFill>
                  <a:schemeClr val="tx1">
                    <a:lumMod val="50000"/>
                    <a:lumOff val="50000"/>
                  </a:schemeClr>
                </a:solidFill>
              </a:rPr>
              <a:t>Females: tone </a:t>
            </a:r>
            <a:r>
              <a:rPr lang="en-US" sz="1900" dirty="0">
                <a:solidFill>
                  <a:schemeClr val="tx1">
                    <a:lumMod val="50000"/>
                    <a:lumOff val="50000"/>
                  </a:schemeClr>
                </a:solidFill>
              </a:rPr>
              <a:t>up the mid section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Scotland</a:t>
            </a:r>
            <a:endParaRPr lang="en-US" dirty="0"/>
          </a:p>
        </p:txBody>
      </p:sp>
      <p:sp>
        <p:nvSpPr>
          <p:cNvPr id="3" name="Content Placeholder 2"/>
          <p:cNvSpPr>
            <a:spLocks noGrp="1"/>
          </p:cNvSpPr>
          <p:nvPr>
            <p:ph idx="1"/>
          </p:nvPr>
        </p:nvSpPr>
        <p:spPr>
          <a:xfrm>
            <a:off x="457200" y="1798638"/>
            <a:ext cx="8229600" cy="4525962"/>
          </a:xfrm>
        </p:spPr>
        <p:txBody>
          <a:bodyPr rtlCol="0">
            <a:normAutofit fontScale="47500" lnSpcReduction="20000"/>
          </a:bodyPr>
          <a:lstStyle/>
          <a:p>
            <a:pPr fontAlgn="auto">
              <a:spcAft>
                <a:spcPts val="0"/>
              </a:spcAft>
              <a:buFont typeface="Arial" pitchFamily="34" charset="0"/>
              <a:buChar char="•"/>
              <a:defRPr/>
            </a:pPr>
            <a:r>
              <a:rPr lang="en-US" sz="5100" dirty="0">
                <a:solidFill>
                  <a:schemeClr val="tx1">
                    <a:lumMod val="50000"/>
                    <a:lumOff val="50000"/>
                  </a:schemeClr>
                </a:solidFill>
              </a:rPr>
              <a:t> </a:t>
            </a:r>
            <a:r>
              <a:rPr lang="en-US" sz="5100" dirty="0" smtClean="0">
                <a:solidFill>
                  <a:schemeClr val="tx1">
                    <a:lumMod val="50000"/>
                    <a:lumOff val="50000"/>
                  </a:schemeClr>
                </a:solidFill>
              </a:rPr>
              <a:t>Other common concerns</a:t>
            </a:r>
            <a:endParaRPr lang="en-US" sz="5100" dirty="0">
              <a:solidFill>
                <a:schemeClr val="tx1">
                  <a:lumMod val="50000"/>
                  <a:lumOff val="50000"/>
                </a:schemeClr>
              </a:solidFill>
            </a:endParaRPr>
          </a:p>
          <a:p>
            <a:pPr lvl="1" fontAlgn="auto">
              <a:spcAft>
                <a:spcPts val="0"/>
              </a:spcAft>
              <a:defRPr/>
            </a:pPr>
            <a:r>
              <a:rPr lang="en-US" sz="3800" dirty="0">
                <a:solidFill>
                  <a:schemeClr val="tx1">
                    <a:lumMod val="50000"/>
                    <a:lumOff val="50000"/>
                  </a:schemeClr>
                </a:solidFill>
              </a:rPr>
              <a:t>M</a:t>
            </a:r>
            <a:r>
              <a:rPr lang="en-US" sz="3800" dirty="0" smtClean="0">
                <a:solidFill>
                  <a:schemeClr val="tx1">
                    <a:lumMod val="50000"/>
                    <a:lumOff val="50000"/>
                  </a:schemeClr>
                </a:solidFill>
              </a:rPr>
              <a:t>anagement </a:t>
            </a:r>
            <a:r>
              <a:rPr lang="en-US" sz="3800" dirty="0">
                <a:solidFill>
                  <a:schemeClr val="tx1">
                    <a:lumMod val="50000"/>
                    <a:lumOff val="50000"/>
                  </a:schemeClr>
                </a:solidFill>
              </a:rPr>
              <a:t>of </a:t>
            </a:r>
            <a:r>
              <a:rPr lang="en-US" sz="3800" dirty="0" smtClean="0">
                <a:solidFill>
                  <a:schemeClr val="tx1">
                    <a:lumMod val="50000"/>
                    <a:lumOff val="50000"/>
                  </a:schemeClr>
                </a:solidFill>
              </a:rPr>
              <a:t>hemoptysis </a:t>
            </a:r>
          </a:p>
          <a:p>
            <a:pPr lvl="2" fontAlgn="auto">
              <a:spcAft>
                <a:spcPts val="0"/>
              </a:spcAft>
              <a:buFont typeface="Arial" pitchFamily="34" charset="0"/>
              <a:buChar char="•"/>
              <a:defRPr/>
            </a:pPr>
            <a:r>
              <a:rPr lang="en-US" sz="3400" dirty="0" smtClean="0">
                <a:solidFill>
                  <a:schemeClr val="tx1">
                    <a:lumMod val="50000"/>
                    <a:lumOff val="50000"/>
                  </a:schemeClr>
                </a:solidFill>
              </a:rPr>
              <a:t>Limit resistance exercises for the upper limbs </a:t>
            </a:r>
          </a:p>
          <a:p>
            <a:pPr lvl="1" fontAlgn="auto">
              <a:spcAft>
                <a:spcPts val="0"/>
              </a:spcAft>
              <a:defRPr/>
            </a:pPr>
            <a:endParaRPr lang="en-US" sz="4500" dirty="0" smtClean="0">
              <a:solidFill>
                <a:schemeClr val="tx1">
                  <a:lumMod val="50000"/>
                  <a:lumOff val="50000"/>
                </a:schemeClr>
              </a:solidFill>
            </a:endParaRPr>
          </a:p>
          <a:p>
            <a:pPr lvl="1" fontAlgn="auto">
              <a:spcAft>
                <a:spcPts val="0"/>
              </a:spcAft>
              <a:defRPr/>
            </a:pPr>
            <a:r>
              <a:rPr lang="en-US" sz="3800" dirty="0" smtClean="0">
                <a:solidFill>
                  <a:schemeClr val="tx1">
                    <a:lumMod val="50000"/>
                    <a:lumOff val="50000"/>
                  </a:schemeClr>
                </a:solidFill>
              </a:rPr>
              <a:t>Exercise-induced bronchospasm or desaturation </a:t>
            </a:r>
          </a:p>
          <a:p>
            <a:pPr lvl="2" fontAlgn="auto">
              <a:spcAft>
                <a:spcPts val="0"/>
              </a:spcAft>
              <a:buFont typeface="Arial" pitchFamily="34" charset="0"/>
              <a:buChar char="•"/>
              <a:defRPr/>
            </a:pPr>
            <a:r>
              <a:rPr lang="en-US" sz="3400" dirty="0">
                <a:solidFill>
                  <a:schemeClr val="tx1">
                    <a:lumMod val="50000"/>
                    <a:lumOff val="50000"/>
                  </a:schemeClr>
                </a:solidFill>
              </a:rPr>
              <a:t>P</a:t>
            </a:r>
            <a:r>
              <a:rPr lang="en-US" sz="3400" dirty="0" smtClean="0">
                <a:solidFill>
                  <a:schemeClr val="tx1">
                    <a:lumMod val="50000"/>
                    <a:lumOff val="50000"/>
                  </a:schemeClr>
                </a:solidFill>
              </a:rPr>
              <a:t>re-medication and supplemental oxygen, as needed</a:t>
            </a:r>
          </a:p>
          <a:p>
            <a:pPr lvl="1" fontAlgn="auto">
              <a:spcAft>
                <a:spcPts val="0"/>
              </a:spcAft>
              <a:defRPr/>
            </a:pPr>
            <a:endParaRPr lang="en-US" sz="4500" dirty="0" smtClean="0">
              <a:solidFill>
                <a:schemeClr val="tx1">
                  <a:lumMod val="50000"/>
                  <a:lumOff val="50000"/>
                </a:schemeClr>
              </a:solidFill>
            </a:endParaRPr>
          </a:p>
          <a:p>
            <a:pPr lvl="1" fontAlgn="auto">
              <a:spcAft>
                <a:spcPts val="0"/>
              </a:spcAft>
              <a:defRPr/>
            </a:pPr>
            <a:r>
              <a:rPr lang="en-US" sz="3800" dirty="0" smtClean="0">
                <a:solidFill>
                  <a:schemeClr val="tx1">
                    <a:lumMod val="50000"/>
                    <a:lumOff val="50000"/>
                  </a:schemeClr>
                </a:solidFill>
              </a:rPr>
              <a:t>Pregnancy </a:t>
            </a:r>
            <a:r>
              <a:rPr lang="en-US" sz="3800" dirty="0">
                <a:solidFill>
                  <a:schemeClr val="tx1">
                    <a:lumMod val="50000"/>
                    <a:lumOff val="50000"/>
                  </a:schemeClr>
                </a:solidFill>
              </a:rPr>
              <a:t>and pre-</a:t>
            </a:r>
            <a:r>
              <a:rPr lang="en-US" sz="3800" dirty="0" smtClean="0">
                <a:solidFill>
                  <a:schemeClr val="tx1">
                    <a:lumMod val="50000"/>
                    <a:lumOff val="50000"/>
                  </a:schemeClr>
                </a:solidFill>
              </a:rPr>
              <a:t>transplant</a:t>
            </a:r>
          </a:p>
          <a:p>
            <a:pPr lvl="2" fontAlgn="auto">
              <a:spcAft>
                <a:spcPts val="0"/>
              </a:spcAft>
              <a:buFont typeface="Arial" pitchFamily="34" charset="0"/>
              <a:buChar char="•"/>
              <a:defRPr/>
            </a:pPr>
            <a:r>
              <a:rPr lang="en-US" sz="3400" dirty="0" smtClean="0">
                <a:solidFill>
                  <a:schemeClr val="tx1">
                    <a:lumMod val="50000"/>
                    <a:lumOff val="50000"/>
                  </a:schemeClr>
                </a:solidFill>
              </a:rPr>
              <a:t>Individualized focus on maintenance </a:t>
            </a:r>
            <a:r>
              <a:rPr lang="en-US" sz="3400" dirty="0">
                <a:solidFill>
                  <a:schemeClr val="tx1">
                    <a:lumMod val="50000"/>
                    <a:lumOff val="50000"/>
                  </a:schemeClr>
                </a:solidFill>
              </a:rPr>
              <a:t>of function </a:t>
            </a:r>
            <a:endParaRPr lang="en-US" sz="3400" dirty="0" smtClean="0">
              <a:solidFill>
                <a:schemeClr val="tx1">
                  <a:lumMod val="50000"/>
                  <a:lumOff val="50000"/>
                </a:schemeClr>
              </a:solidFill>
            </a:endParaRPr>
          </a:p>
          <a:p>
            <a:pPr lvl="2" fontAlgn="auto">
              <a:spcAft>
                <a:spcPts val="0"/>
              </a:spcAft>
              <a:buFont typeface="Arial" pitchFamily="34" charset="0"/>
              <a:buChar char="•"/>
              <a:defRPr/>
            </a:pPr>
            <a:endParaRPr lang="en-US" sz="3500" dirty="0">
              <a:solidFill>
                <a:schemeClr val="tx1">
                  <a:lumMod val="50000"/>
                  <a:lumOff val="50000"/>
                </a:schemeClr>
              </a:solidFill>
            </a:endParaRPr>
          </a:p>
          <a:p>
            <a:pPr lvl="1" fontAlgn="auto">
              <a:spcAft>
                <a:spcPts val="0"/>
              </a:spcAft>
              <a:defRPr/>
            </a:pPr>
            <a:r>
              <a:rPr lang="en-US" sz="3800" dirty="0" smtClean="0">
                <a:solidFill>
                  <a:schemeClr val="tx1">
                    <a:lumMod val="50000"/>
                    <a:lumOff val="50000"/>
                  </a:schemeClr>
                </a:solidFill>
              </a:rPr>
              <a:t>Hydration</a:t>
            </a:r>
          </a:p>
          <a:p>
            <a:pPr lvl="2" fontAlgn="auto">
              <a:spcAft>
                <a:spcPts val="0"/>
              </a:spcAft>
              <a:buFont typeface="Arial" pitchFamily="34" charset="0"/>
              <a:buChar char="•"/>
              <a:defRPr/>
            </a:pPr>
            <a:r>
              <a:rPr lang="en-US" sz="3400" dirty="0">
                <a:solidFill>
                  <a:schemeClr val="tx1">
                    <a:lumMod val="50000"/>
                    <a:lumOff val="50000"/>
                  </a:schemeClr>
                </a:solidFill>
              </a:rPr>
              <a:t>S</a:t>
            </a:r>
            <a:r>
              <a:rPr lang="en-US" sz="3400" dirty="0" smtClean="0">
                <a:solidFill>
                  <a:schemeClr val="tx1">
                    <a:lumMod val="50000"/>
                    <a:lumOff val="50000"/>
                  </a:schemeClr>
                </a:solidFill>
              </a:rPr>
              <a:t>alt </a:t>
            </a:r>
            <a:r>
              <a:rPr lang="en-US" sz="3400" dirty="0">
                <a:solidFill>
                  <a:schemeClr val="tx1">
                    <a:lumMod val="50000"/>
                    <a:lumOff val="50000"/>
                  </a:schemeClr>
                </a:solidFill>
              </a:rPr>
              <a:t>replacement therapies if doing endurance </a:t>
            </a:r>
            <a:r>
              <a:rPr lang="en-US" sz="3400" dirty="0" smtClean="0">
                <a:solidFill>
                  <a:schemeClr val="tx1">
                    <a:lumMod val="50000"/>
                    <a:lumOff val="50000"/>
                  </a:schemeClr>
                </a:solidFill>
              </a:rPr>
              <a:t>activities</a:t>
            </a:r>
            <a:endParaRPr lang="en-US" sz="3400" dirty="0">
              <a:solidFill>
                <a:schemeClr val="tx1">
                  <a:lumMod val="50000"/>
                  <a:lumOff val="50000"/>
                </a:schemeClr>
              </a:solidFill>
            </a:endParaRPr>
          </a:p>
          <a:p>
            <a:pPr lvl="1" fontAlgn="auto">
              <a:spcAft>
                <a:spcPts val="0"/>
              </a:spcAft>
              <a:defRPr/>
            </a:pPr>
            <a:endParaRPr lang="en-US" sz="3000" dirty="0" smtClean="0">
              <a:solidFill>
                <a:schemeClr val="tx1">
                  <a:lumMod val="50000"/>
                  <a:lumOff val="50000"/>
                </a:schemeClr>
              </a:solidFill>
            </a:endParaRPr>
          </a:p>
          <a:p>
            <a:pPr lvl="1" fontAlgn="auto">
              <a:spcAft>
                <a:spcPts val="0"/>
              </a:spcAft>
              <a:defRPr/>
            </a:pPr>
            <a:r>
              <a:rPr lang="en-US" sz="3800" dirty="0">
                <a:solidFill>
                  <a:schemeClr val="tx1">
                    <a:lumMod val="50000"/>
                    <a:lumOff val="50000"/>
                  </a:schemeClr>
                </a:solidFill>
              </a:rPr>
              <a:t>B</a:t>
            </a:r>
            <a:r>
              <a:rPr lang="en-US" sz="3800" dirty="0" smtClean="0">
                <a:solidFill>
                  <a:schemeClr val="tx1">
                    <a:lumMod val="50000"/>
                    <a:lumOff val="50000"/>
                  </a:schemeClr>
                </a:solidFill>
              </a:rPr>
              <a:t>lood glucose management</a:t>
            </a:r>
          </a:p>
          <a:p>
            <a:pPr lvl="2" fontAlgn="auto">
              <a:spcAft>
                <a:spcPts val="0"/>
              </a:spcAft>
              <a:buFont typeface="Arial" pitchFamily="34" charset="0"/>
              <a:buChar char="•"/>
              <a:defRPr/>
            </a:pPr>
            <a:r>
              <a:rPr lang="en-US" sz="3400" dirty="0" smtClean="0">
                <a:solidFill>
                  <a:schemeClr val="tx1">
                    <a:lumMod val="50000"/>
                    <a:lumOff val="50000"/>
                  </a:schemeClr>
                </a:solidFill>
              </a:rPr>
              <a:t>For </a:t>
            </a:r>
            <a:r>
              <a:rPr lang="en-US" sz="3400" dirty="0">
                <a:solidFill>
                  <a:schemeClr val="tx1">
                    <a:lumMod val="50000"/>
                    <a:lumOff val="50000"/>
                  </a:schemeClr>
                </a:solidFill>
              </a:rPr>
              <a:t>diabetic </a:t>
            </a:r>
            <a:r>
              <a:rPr lang="en-US" sz="3400" dirty="0" smtClean="0">
                <a:solidFill>
                  <a:schemeClr val="tx1">
                    <a:lumMod val="50000"/>
                    <a:lumOff val="50000"/>
                  </a:schemeClr>
                </a:solidFill>
              </a:rPr>
              <a:t>patients, as needed</a:t>
            </a:r>
            <a:r>
              <a:rPr lang="en-US" sz="3400" dirty="0">
                <a:solidFill>
                  <a:schemeClr val="tx1">
                    <a:lumMod val="50000"/>
                    <a:lumOff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500"/>
                                        <p:tgtEl>
                                          <p:spTgt spid="3">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North America</a:t>
            </a:r>
            <a:endParaRPr lang="en-US" dirty="0"/>
          </a:p>
        </p:txBody>
      </p:sp>
      <p:pic>
        <p:nvPicPr>
          <p:cNvPr id="44034" name="Content Placeholder 11"/>
          <p:cNvPicPr>
            <a:picLocks noGrp="1" noChangeAspect="1"/>
          </p:cNvPicPr>
          <p:nvPr>
            <p:ph idx="1"/>
          </p:nvPr>
        </p:nvPicPr>
        <p:blipFill>
          <a:blip r:embed="rId2"/>
          <a:srcRect l="5876" t="8665" r="7393" b="11642"/>
          <a:stretch>
            <a:fillRect/>
          </a:stretch>
        </p:blipFill>
        <p:spPr>
          <a:xfrm>
            <a:off x="1276350" y="1987550"/>
            <a:ext cx="5973763" cy="4022725"/>
          </a:xfrm>
        </p:spPr>
      </p:pic>
      <p:sp>
        <p:nvSpPr>
          <p:cNvPr id="6" name="5-Point Star 5"/>
          <p:cNvSpPr/>
          <p:nvPr/>
        </p:nvSpPr>
        <p:spPr>
          <a:xfrm>
            <a:off x="4692650" y="2836863"/>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5999163" y="3454400"/>
            <a:ext cx="263525" cy="230188"/>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p:nvSpPr>
        <p:spPr>
          <a:xfrm>
            <a:off x="2227263" y="1871663"/>
            <a:ext cx="263525" cy="230187"/>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Outline</a:t>
            </a:r>
            <a:endParaRPr lang="en-US" dirty="0"/>
          </a:p>
        </p:txBody>
      </p:sp>
      <p:sp>
        <p:nvSpPr>
          <p:cNvPr id="3" name="Content Placeholder 2"/>
          <p:cNvSpPr>
            <a:spLocks noGrp="1"/>
          </p:cNvSpPr>
          <p:nvPr>
            <p:ph idx="1"/>
          </p:nvPr>
        </p:nvSpPr>
        <p:spPr/>
        <p:txBody>
          <a:bodyPr/>
          <a:lstStyle/>
          <a:p>
            <a:r>
              <a:rPr lang="en-US" smtClean="0"/>
              <a:t>The Backstory</a:t>
            </a:r>
          </a:p>
          <a:p>
            <a:pPr lvl="1"/>
            <a:r>
              <a:rPr lang="en-US" smtClean="0"/>
              <a:t>Why this topic?</a:t>
            </a:r>
          </a:p>
          <a:p>
            <a:r>
              <a:rPr lang="en-US" smtClean="0"/>
              <a:t>The Science</a:t>
            </a:r>
          </a:p>
          <a:p>
            <a:pPr lvl="1"/>
            <a:r>
              <a:rPr lang="en-US" smtClean="0"/>
              <a:t>What does the literature say?</a:t>
            </a:r>
          </a:p>
          <a:p>
            <a:r>
              <a:rPr lang="en-US" smtClean="0"/>
              <a:t>The Field</a:t>
            </a:r>
          </a:p>
          <a:p>
            <a:pPr lvl="1"/>
            <a:r>
              <a:rPr lang="en-US" smtClean="0"/>
              <a:t>What is happening at other pediatric CF centers?</a:t>
            </a:r>
          </a:p>
          <a:p>
            <a:pPr lvl="1"/>
            <a:r>
              <a:rPr lang="en-US" smtClean="0"/>
              <a:t>What is happening at AFCH?</a:t>
            </a:r>
          </a:p>
          <a:p>
            <a:r>
              <a:rPr lang="en-US" smtClean="0"/>
              <a:t>The Next Step</a:t>
            </a:r>
          </a:p>
          <a:p>
            <a:pPr lvl="1"/>
            <a:r>
              <a:rPr lang="en-US" smtClean="0"/>
              <a:t>Where do we go from here?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Canada</a:t>
            </a:r>
            <a:endParaRPr lang="en-US" dirty="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 typeface="Arial" pitchFamily="34" charset="0"/>
              <a:buChar char="•"/>
              <a:defRPr/>
            </a:pPr>
            <a:r>
              <a:rPr lang="en-US" sz="2800" dirty="0" smtClean="0">
                <a:solidFill>
                  <a:schemeClr val="tx1">
                    <a:lumMod val="50000"/>
                    <a:lumOff val="50000"/>
                  </a:schemeClr>
                </a:solidFill>
              </a:rPr>
              <a:t>Maggie </a:t>
            </a:r>
            <a:r>
              <a:rPr lang="en-US" sz="2800" dirty="0" err="1" smtClean="0">
                <a:solidFill>
                  <a:schemeClr val="tx1">
                    <a:lumMod val="50000"/>
                    <a:lumOff val="50000"/>
                  </a:schemeClr>
                </a:solidFill>
              </a:rPr>
              <a:t>Mcllwaine</a:t>
            </a:r>
            <a:r>
              <a:rPr lang="en-US" sz="2800" dirty="0" smtClean="0">
                <a:solidFill>
                  <a:schemeClr val="tx1">
                    <a:lumMod val="50000"/>
                    <a:lumOff val="50000"/>
                  </a:schemeClr>
                </a:solidFill>
              </a:rPr>
              <a:t>, Physiotherapist – British Columbia Children’s Hospital, Vancouver</a:t>
            </a:r>
          </a:p>
          <a:p>
            <a:pPr fontAlgn="auto">
              <a:spcAft>
                <a:spcPts val="0"/>
              </a:spcAft>
              <a:buFont typeface="Arial" pitchFamily="34" charset="0"/>
              <a:buChar char="•"/>
              <a:defRPr/>
            </a:pPr>
            <a:endParaRPr lang="en-US" dirty="0" smtClean="0">
              <a:solidFill>
                <a:schemeClr val="tx1">
                  <a:lumMod val="50000"/>
                  <a:lumOff val="50000"/>
                </a:schemeClr>
              </a:solidFill>
            </a:endParaRPr>
          </a:p>
          <a:p>
            <a:pPr fontAlgn="auto">
              <a:spcAft>
                <a:spcPts val="0"/>
              </a:spcAft>
              <a:buFont typeface="Arial" pitchFamily="34" charset="0"/>
              <a:buChar char="•"/>
              <a:defRPr/>
            </a:pPr>
            <a:r>
              <a:rPr lang="en-US" sz="2100" dirty="0" smtClean="0">
                <a:solidFill>
                  <a:schemeClr val="tx1">
                    <a:lumMod val="50000"/>
                    <a:lumOff val="50000"/>
                  </a:schemeClr>
                </a:solidFill>
              </a:rPr>
              <a:t>In Canada: </a:t>
            </a:r>
          </a:p>
          <a:p>
            <a:pPr lvl="1" fontAlgn="auto">
              <a:spcAft>
                <a:spcPts val="0"/>
              </a:spcAft>
              <a:defRPr/>
            </a:pPr>
            <a:r>
              <a:rPr lang="en-US" sz="1900" dirty="0">
                <a:solidFill>
                  <a:schemeClr val="tx1">
                    <a:lumMod val="50000"/>
                    <a:lumOff val="50000"/>
                  </a:schemeClr>
                </a:solidFill>
              </a:rPr>
              <a:t>P</a:t>
            </a:r>
            <a:r>
              <a:rPr lang="en-US" sz="1900" dirty="0" smtClean="0">
                <a:solidFill>
                  <a:schemeClr val="tx1">
                    <a:lumMod val="50000"/>
                    <a:lumOff val="50000"/>
                  </a:schemeClr>
                </a:solidFill>
              </a:rPr>
              <a:t>hysiotherapists </a:t>
            </a:r>
            <a:r>
              <a:rPr lang="en-US" sz="1900" dirty="0">
                <a:solidFill>
                  <a:schemeClr val="tx1">
                    <a:lumMod val="50000"/>
                    <a:lumOff val="50000"/>
                  </a:schemeClr>
                </a:solidFill>
              </a:rPr>
              <a:t>are responsible for exercise prescription, airway clearance and nebulization for </a:t>
            </a:r>
            <a:r>
              <a:rPr lang="en-US" sz="1900" dirty="0" smtClean="0">
                <a:solidFill>
                  <a:schemeClr val="tx1">
                    <a:lumMod val="50000"/>
                    <a:lumOff val="50000"/>
                  </a:schemeClr>
                </a:solidFill>
              </a:rPr>
              <a:t>CF patients</a:t>
            </a:r>
            <a:endParaRPr lang="en-US" sz="1900" dirty="0">
              <a:solidFill>
                <a:schemeClr val="tx1">
                  <a:lumMod val="50000"/>
                  <a:lumOff val="50000"/>
                </a:schemeClr>
              </a:solidFill>
            </a:endParaRPr>
          </a:p>
          <a:p>
            <a:pPr fontAlgn="auto">
              <a:spcAft>
                <a:spcPts val="0"/>
              </a:spcAft>
              <a:buFont typeface="Arial" pitchFamily="34" charset="0"/>
              <a:buChar char="•"/>
              <a:defRPr/>
            </a:pPr>
            <a:endParaRPr lang="en-US" sz="2100" dirty="0" smtClean="0">
              <a:solidFill>
                <a:schemeClr val="tx1">
                  <a:lumMod val="50000"/>
                  <a:lumOff val="50000"/>
                </a:schemeClr>
              </a:solidFill>
            </a:endParaRPr>
          </a:p>
          <a:p>
            <a:pPr fontAlgn="auto">
              <a:spcAft>
                <a:spcPts val="0"/>
              </a:spcAft>
              <a:buFont typeface="Arial" pitchFamily="34" charset="0"/>
              <a:buChar char="•"/>
              <a:defRPr/>
            </a:pPr>
            <a:r>
              <a:rPr lang="en-US" sz="2100" dirty="0" smtClean="0">
                <a:solidFill>
                  <a:schemeClr val="tx1">
                    <a:lumMod val="50000"/>
                    <a:lumOff val="50000"/>
                  </a:schemeClr>
                </a:solidFill>
              </a:rPr>
              <a:t>Exercise recommendations:</a:t>
            </a:r>
          </a:p>
          <a:p>
            <a:pPr lvl="1" fontAlgn="auto">
              <a:spcAft>
                <a:spcPts val="0"/>
              </a:spcAft>
              <a:defRPr/>
            </a:pPr>
            <a:r>
              <a:rPr lang="en-US" sz="1900" dirty="0" smtClean="0">
                <a:solidFill>
                  <a:schemeClr val="tx1">
                    <a:lumMod val="50000"/>
                    <a:lumOff val="50000"/>
                  </a:schemeClr>
                </a:solidFill>
              </a:rPr>
              <a:t>Babies/toddlers: exercise handouts </a:t>
            </a:r>
          </a:p>
          <a:p>
            <a:pPr lvl="1" fontAlgn="auto">
              <a:spcAft>
                <a:spcPts val="0"/>
              </a:spcAft>
              <a:defRPr/>
            </a:pPr>
            <a:r>
              <a:rPr lang="en-US" sz="1900" dirty="0" smtClean="0">
                <a:solidFill>
                  <a:schemeClr val="tx1">
                    <a:lumMod val="50000"/>
                    <a:lumOff val="50000"/>
                  </a:schemeClr>
                </a:solidFill>
              </a:rPr>
              <a:t>School-age children: encourage exercise groups or  sports </a:t>
            </a:r>
          </a:p>
          <a:p>
            <a:pPr lvl="1" fontAlgn="auto">
              <a:spcAft>
                <a:spcPts val="0"/>
              </a:spcAft>
              <a:defRPr/>
            </a:pPr>
            <a:endParaRPr lang="en-US" sz="1900" dirty="0" smtClean="0">
              <a:solidFill>
                <a:schemeClr val="tx1">
                  <a:lumMod val="50000"/>
                  <a:lumOff val="50000"/>
                </a:schemeClr>
              </a:solidFill>
            </a:endParaRPr>
          </a:p>
          <a:p>
            <a:pPr fontAlgn="auto">
              <a:spcAft>
                <a:spcPts val="0"/>
              </a:spcAft>
              <a:buFont typeface="Arial" pitchFamily="34" charset="0"/>
              <a:buChar char="•"/>
              <a:defRPr/>
            </a:pPr>
            <a:r>
              <a:rPr lang="en-US" sz="2100" dirty="0" smtClean="0">
                <a:solidFill>
                  <a:schemeClr val="tx1">
                    <a:lumMod val="50000"/>
                    <a:lumOff val="50000"/>
                  </a:schemeClr>
                </a:solidFill>
              </a:rPr>
              <a:t>Exercise goal: </a:t>
            </a:r>
          </a:p>
          <a:p>
            <a:pPr lvl="1" fontAlgn="auto">
              <a:spcAft>
                <a:spcPts val="0"/>
              </a:spcAft>
              <a:defRPr/>
            </a:pPr>
            <a:r>
              <a:rPr lang="en-US" sz="1900" dirty="0" smtClean="0">
                <a:solidFill>
                  <a:schemeClr val="tx1">
                    <a:lumMod val="50000"/>
                    <a:lumOff val="50000"/>
                  </a:schemeClr>
                </a:solidFill>
              </a:rPr>
              <a:t>Canadian exercise guidelines of 60 min cardio per day for children</a:t>
            </a:r>
          </a:p>
          <a:p>
            <a:pPr lvl="1" fontAlgn="auto">
              <a:spcAft>
                <a:spcPts val="0"/>
              </a:spcAft>
              <a:defRPr/>
            </a:pPr>
            <a:r>
              <a:rPr lang="en-US" sz="1900" dirty="0" smtClean="0">
                <a:solidFill>
                  <a:schemeClr val="tx1">
                    <a:lumMod val="50000"/>
                    <a:lumOff val="50000"/>
                  </a:schemeClr>
                </a:solidFill>
              </a:rPr>
              <a:t>“Most of our kids exceed this. We have measured this by using the Habitual Activity Estimation Scale” (data to be presented and published)</a:t>
            </a:r>
          </a:p>
          <a:p>
            <a:pPr marL="0" indent="0" fontAlgn="auto">
              <a:spcAft>
                <a:spcPts val="0"/>
              </a:spcAft>
              <a:buFont typeface="Arial" pitchFamily="34" charset="0"/>
              <a:buNone/>
              <a:defRPr/>
            </a:pP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Canada</a:t>
            </a:r>
            <a:endParaRPr lang="en-US" dirty="0"/>
          </a:p>
        </p:txBody>
      </p:sp>
      <p:sp>
        <p:nvSpPr>
          <p:cNvPr id="3" name="Content Placeholder 2"/>
          <p:cNvSpPr>
            <a:spLocks noGrp="1"/>
          </p:cNvSpPr>
          <p:nvPr>
            <p:ph idx="1"/>
          </p:nvPr>
        </p:nvSpPr>
        <p:spPr>
          <a:xfrm>
            <a:off x="457200" y="1863725"/>
            <a:ext cx="8229600" cy="4525963"/>
          </a:xfrm>
        </p:spPr>
        <p:txBody>
          <a:bodyPr/>
          <a:lstStyle/>
          <a:p>
            <a:r>
              <a:rPr lang="en-US" sz="1800" smtClean="0"/>
              <a:t>Exercise promotion tips:</a:t>
            </a:r>
          </a:p>
          <a:p>
            <a:pPr lvl="1"/>
            <a:r>
              <a:rPr lang="en-US" smtClean="0"/>
              <a:t>Find out what they enjoy doing best</a:t>
            </a:r>
          </a:p>
          <a:p>
            <a:pPr lvl="2"/>
            <a:r>
              <a:rPr lang="en-US" smtClean="0"/>
              <a:t>Teenage boys: add cardio to weight lifting</a:t>
            </a:r>
          </a:p>
          <a:p>
            <a:pPr lvl="2"/>
            <a:r>
              <a:rPr lang="en-US" smtClean="0"/>
              <a:t>Teenage girls: “are the worst” - start early to make exercise a habit </a:t>
            </a:r>
          </a:p>
          <a:p>
            <a:pPr lvl="1"/>
            <a:endParaRPr lang="en-US" smtClean="0"/>
          </a:p>
          <a:p>
            <a:pPr lvl="1"/>
            <a:r>
              <a:rPr lang="en-US" smtClean="0"/>
              <a:t>Inpatient: Wii and other computer games for exercise</a:t>
            </a:r>
          </a:p>
          <a:p>
            <a:pPr lvl="1"/>
            <a:endParaRPr lang="en-US" smtClean="0"/>
          </a:p>
          <a:p>
            <a:pPr lvl="1"/>
            <a:r>
              <a:rPr lang="en-US" smtClean="0"/>
              <a:t>Get the whole family involved in outdoor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West Virginia</a:t>
            </a:r>
            <a:endParaRPr lang="en-US" dirty="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sz="3400" dirty="0" smtClean="0">
                <a:solidFill>
                  <a:schemeClr val="tx1">
                    <a:lumMod val="50000"/>
                    <a:lumOff val="50000"/>
                  </a:schemeClr>
                </a:solidFill>
              </a:rPr>
              <a:t>Anne Swisher, PT</a:t>
            </a:r>
            <a:r>
              <a:rPr lang="en-US" sz="3400" dirty="0">
                <a:solidFill>
                  <a:schemeClr val="tx1">
                    <a:lumMod val="50000"/>
                    <a:lumOff val="50000"/>
                  </a:schemeClr>
                </a:solidFill>
              </a:rPr>
              <a:t> </a:t>
            </a:r>
            <a:r>
              <a:rPr lang="en-US" sz="3400" dirty="0" smtClean="0">
                <a:solidFill>
                  <a:schemeClr val="tx1">
                    <a:lumMod val="50000"/>
                    <a:lumOff val="50000"/>
                  </a:schemeClr>
                </a:solidFill>
              </a:rPr>
              <a:t>- West Virginia University</a:t>
            </a:r>
            <a:endParaRPr lang="en-US" sz="3400" dirty="0">
              <a:solidFill>
                <a:schemeClr val="tx1">
                  <a:lumMod val="50000"/>
                  <a:lumOff val="50000"/>
                </a:schemeClr>
              </a:solidFill>
            </a:endParaRPr>
          </a:p>
          <a:p>
            <a:pPr fontAlgn="auto">
              <a:spcAft>
                <a:spcPts val="0"/>
              </a:spcAft>
              <a:buFont typeface="Arial" pitchFamily="34" charset="0"/>
              <a:buChar char="•"/>
              <a:defRPr/>
            </a:pPr>
            <a:endParaRPr lang="en-US" dirty="0" smtClean="0">
              <a:solidFill>
                <a:schemeClr val="tx1">
                  <a:lumMod val="50000"/>
                  <a:lumOff val="50000"/>
                </a:schemeClr>
              </a:solidFill>
            </a:endParaRPr>
          </a:p>
          <a:p>
            <a:pPr fontAlgn="auto">
              <a:spcAft>
                <a:spcPts val="0"/>
              </a:spcAft>
              <a:buFont typeface="Arial" pitchFamily="34" charset="0"/>
              <a:buChar char="•"/>
              <a:defRPr/>
            </a:pPr>
            <a:r>
              <a:rPr lang="en-US" sz="2900" dirty="0" smtClean="0">
                <a:solidFill>
                  <a:schemeClr val="tx1">
                    <a:lumMod val="50000"/>
                    <a:lumOff val="50000"/>
                  </a:schemeClr>
                </a:solidFill>
              </a:rPr>
              <a:t>Physical activity is “undervalued” </a:t>
            </a:r>
            <a:r>
              <a:rPr lang="en-US" sz="2900" dirty="0">
                <a:solidFill>
                  <a:schemeClr val="tx1">
                    <a:lumMod val="50000"/>
                    <a:lumOff val="50000"/>
                  </a:schemeClr>
                </a:solidFill>
              </a:rPr>
              <a:t>in CF </a:t>
            </a:r>
            <a:r>
              <a:rPr lang="en-US" sz="2900" dirty="0" smtClean="0">
                <a:solidFill>
                  <a:schemeClr val="tx1">
                    <a:lumMod val="50000"/>
                    <a:lumOff val="50000"/>
                  </a:schemeClr>
                </a:solidFill>
              </a:rPr>
              <a:t>population</a:t>
            </a:r>
          </a:p>
          <a:p>
            <a:pPr lvl="1" fontAlgn="auto">
              <a:spcAft>
                <a:spcPts val="0"/>
              </a:spcAft>
              <a:defRPr/>
            </a:pPr>
            <a:r>
              <a:rPr lang="en-US" sz="2600" dirty="0">
                <a:solidFill>
                  <a:schemeClr val="tx1">
                    <a:lumMod val="50000"/>
                    <a:lumOff val="50000"/>
                  </a:schemeClr>
                </a:solidFill>
              </a:rPr>
              <a:t>I</a:t>
            </a:r>
            <a:r>
              <a:rPr lang="en-US" sz="2600" dirty="0" smtClean="0">
                <a:solidFill>
                  <a:schemeClr val="tx1">
                    <a:lumMod val="50000"/>
                    <a:lumOff val="50000"/>
                  </a:schemeClr>
                </a:solidFill>
              </a:rPr>
              <a:t>mproves disease outcomes</a:t>
            </a:r>
            <a:endParaRPr lang="en-US" sz="2600" dirty="0">
              <a:solidFill>
                <a:schemeClr val="tx1">
                  <a:lumMod val="50000"/>
                  <a:lumOff val="50000"/>
                </a:schemeClr>
              </a:solidFill>
            </a:endParaRPr>
          </a:p>
          <a:p>
            <a:pPr lvl="1" fontAlgn="auto">
              <a:spcAft>
                <a:spcPts val="0"/>
              </a:spcAft>
              <a:defRPr/>
            </a:pPr>
            <a:r>
              <a:rPr lang="en-US" sz="2600" dirty="0">
                <a:solidFill>
                  <a:schemeClr val="tx1">
                    <a:lumMod val="50000"/>
                    <a:lumOff val="50000"/>
                  </a:schemeClr>
                </a:solidFill>
              </a:rPr>
              <a:t>A</a:t>
            </a:r>
            <a:r>
              <a:rPr lang="en-US" sz="2600" dirty="0" smtClean="0">
                <a:solidFill>
                  <a:schemeClr val="tx1">
                    <a:lumMod val="50000"/>
                    <a:lumOff val="50000"/>
                  </a:schemeClr>
                </a:solidFill>
              </a:rPr>
              <a:t>nti</a:t>
            </a:r>
            <a:r>
              <a:rPr lang="en-US" sz="2600" dirty="0">
                <a:solidFill>
                  <a:schemeClr val="tx1">
                    <a:lumMod val="50000"/>
                    <a:lumOff val="50000"/>
                  </a:schemeClr>
                </a:solidFill>
              </a:rPr>
              <a:t>-</a:t>
            </a:r>
            <a:r>
              <a:rPr lang="en-US" sz="2600" dirty="0" smtClean="0">
                <a:solidFill>
                  <a:schemeClr val="tx1">
                    <a:lumMod val="50000"/>
                    <a:lumOff val="50000"/>
                  </a:schemeClr>
                </a:solidFill>
              </a:rPr>
              <a:t>inflammatory</a:t>
            </a:r>
          </a:p>
          <a:p>
            <a:pPr lvl="1" fontAlgn="auto">
              <a:spcAft>
                <a:spcPts val="0"/>
              </a:spcAft>
              <a:defRPr/>
            </a:pPr>
            <a:r>
              <a:rPr lang="en-US" sz="2600" dirty="0">
                <a:solidFill>
                  <a:schemeClr val="tx1">
                    <a:lumMod val="50000"/>
                    <a:lumOff val="50000"/>
                  </a:schemeClr>
                </a:solidFill>
              </a:rPr>
              <a:t>F</a:t>
            </a:r>
            <a:r>
              <a:rPr lang="en-US" sz="2600" dirty="0" smtClean="0">
                <a:solidFill>
                  <a:schemeClr val="tx1">
                    <a:lumMod val="50000"/>
                    <a:lumOff val="50000"/>
                  </a:schemeClr>
                </a:solidFill>
              </a:rPr>
              <a:t>eels good</a:t>
            </a:r>
          </a:p>
          <a:p>
            <a:pPr lvl="1" fontAlgn="auto">
              <a:spcAft>
                <a:spcPts val="0"/>
              </a:spcAft>
              <a:defRPr/>
            </a:pPr>
            <a:r>
              <a:rPr lang="en-US" sz="2600" dirty="0" smtClean="0">
                <a:solidFill>
                  <a:schemeClr val="tx1">
                    <a:lumMod val="50000"/>
                    <a:lumOff val="50000"/>
                  </a:schemeClr>
                </a:solidFill>
              </a:rPr>
              <a:t>Maximizes lean mass with goal BMI &gt; </a:t>
            </a:r>
            <a:r>
              <a:rPr lang="en-US" sz="2600" dirty="0">
                <a:solidFill>
                  <a:schemeClr val="tx1">
                    <a:lumMod val="50000"/>
                    <a:lumOff val="50000"/>
                  </a:schemeClr>
                </a:solidFill>
              </a:rPr>
              <a:t>50th %</a:t>
            </a:r>
            <a:r>
              <a:rPr lang="en-US" sz="2600" dirty="0" err="1" smtClean="0">
                <a:solidFill>
                  <a:schemeClr val="tx1">
                    <a:lumMod val="50000"/>
                    <a:lumOff val="50000"/>
                  </a:schemeClr>
                </a:solidFill>
              </a:rPr>
              <a:t>ile</a:t>
            </a:r>
            <a:endParaRPr lang="en-US" sz="2800" dirty="0">
              <a:solidFill>
                <a:schemeClr val="tx1">
                  <a:lumMod val="50000"/>
                  <a:lumOff val="50000"/>
                </a:schemeClr>
              </a:solidFill>
            </a:endParaRPr>
          </a:p>
          <a:p>
            <a:pPr marL="0" indent="0" fontAlgn="auto">
              <a:spcAft>
                <a:spcPts val="0"/>
              </a:spcAft>
              <a:buFont typeface="Arial" pitchFamily="34" charset="0"/>
              <a:buNone/>
              <a:defRPr/>
            </a:pPr>
            <a:endParaRPr lang="en-US" sz="2900" dirty="0" smtClean="0">
              <a:solidFill>
                <a:schemeClr val="tx1">
                  <a:lumMod val="50000"/>
                  <a:lumOff val="50000"/>
                </a:schemeClr>
              </a:solidFill>
            </a:endParaRPr>
          </a:p>
          <a:p>
            <a:pPr fontAlgn="auto">
              <a:spcAft>
                <a:spcPts val="0"/>
              </a:spcAft>
              <a:buFont typeface="Arial" pitchFamily="34" charset="0"/>
              <a:buChar char="•"/>
              <a:defRPr/>
            </a:pPr>
            <a:r>
              <a:rPr lang="en-US" sz="2900" dirty="0" smtClean="0">
                <a:solidFill>
                  <a:schemeClr val="tx1">
                    <a:lumMod val="50000"/>
                    <a:lumOff val="50000"/>
                  </a:schemeClr>
                </a:solidFill>
              </a:rPr>
              <a:t>Exercise as airway clearance:</a:t>
            </a:r>
          </a:p>
          <a:p>
            <a:pPr lvl="1" fontAlgn="auto">
              <a:spcAft>
                <a:spcPts val="0"/>
              </a:spcAft>
              <a:defRPr/>
            </a:pPr>
            <a:r>
              <a:rPr lang="en-US" sz="2600" dirty="0" smtClean="0">
                <a:solidFill>
                  <a:schemeClr val="tx1">
                    <a:lumMod val="50000"/>
                    <a:lumOff val="50000"/>
                  </a:schemeClr>
                </a:solidFill>
              </a:rPr>
              <a:t>Not all exercise is AC</a:t>
            </a:r>
          </a:p>
          <a:p>
            <a:pPr lvl="1" fontAlgn="auto">
              <a:spcAft>
                <a:spcPts val="0"/>
              </a:spcAft>
              <a:defRPr/>
            </a:pPr>
            <a:r>
              <a:rPr lang="en-US" sz="2600" dirty="0" smtClean="0">
                <a:solidFill>
                  <a:schemeClr val="tx1">
                    <a:lumMod val="50000"/>
                    <a:lumOff val="50000"/>
                  </a:schemeClr>
                </a:solidFill>
              </a:rPr>
              <a:t>Exercise is more than AC</a:t>
            </a:r>
          </a:p>
          <a:p>
            <a:pPr lvl="1" fontAlgn="auto">
              <a:spcAft>
                <a:spcPts val="0"/>
              </a:spcAft>
              <a:defRPr/>
            </a:pPr>
            <a:r>
              <a:rPr lang="en-US" sz="2600" dirty="0" smtClean="0">
                <a:solidFill>
                  <a:schemeClr val="tx1">
                    <a:lumMod val="50000"/>
                    <a:lumOff val="50000"/>
                  </a:schemeClr>
                </a:solidFill>
              </a:rPr>
              <a:t>AC compliance is 25-50%. “If you'll exercise, we'll do that.”</a:t>
            </a:r>
          </a:p>
          <a:p>
            <a:pPr marL="0" indent="0" fontAlgn="auto">
              <a:spcAft>
                <a:spcPts val="0"/>
              </a:spcAft>
              <a:buFont typeface="Arial" pitchFamily="34" charset="0"/>
              <a:buNone/>
              <a:defRPr/>
            </a:pPr>
            <a:endParaRPr lang="en-US" dirty="0" smtClean="0">
              <a:solidFill>
                <a:schemeClr val="tx1">
                  <a:lumMod val="50000"/>
                  <a:lumOff val="50000"/>
                </a:schemeClr>
              </a:solidFill>
            </a:endParaRPr>
          </a:p>
          <a:p>
            <a:pPr fontAlgn="auto">
              <a:spcAft>
                <a:spcPts val="0"/>
              </a:spcAft>
              <a:buFont typeface="Arial" pitchFamily="34" charset="0"/>
              <a:buChar char="•"/>
              <a:defRPr/>
            </a:pPr>
            <a:endParaRPr lang="en-US" dirty="0" smtClean="0">
              <a:solidFill>
                <a:schemeClr val="tx1">
                  <a:lumMod val="50000"/>
                  <a:lumOff val="50000"/>
                </a:schemeClr>
              </a:solidFill>
            </a:endParaRPr>
          </a:p>
          <a:p>
            <a:pPr marL="0" indent="0" fontAlgn="auto">
              <a:spcAft>
                <a:spcPts val="0"/>
              </a:spcAft>
              <a:buFont typeface="Arial" pitchFamily="34" charset="0"/>
              <a:buNone/>
              <a:defRPr/>
            </a:pPr>
            <a:r>
              <a:rPr lang="en-US" dirty="0">
                <a:solidFill>
                  <a:schemeClr val="tx1">
                    <a:lumMod val="50000"/>
                    <a:lumOff val="50000"/>
                  </a:schemeClr>
                </a:solidFill>
              </a:rPr>
              <a:t> </a:t>
            </a:r>
          </a:p>
          <a:p>
            <a:pPr fontAlgn="auto">
              <a:spcAft>
                <a:spcPts val="0"/>
              </a:spcAft>
              <a:buFont typeface="Arial" pitchFamily="34" charset="0"/>
              <a:buChar char="•"/>
              <a:defRPr/>
            </a:pPr>
            <a:endParaRPr lang="en-US"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West Virginia</a:t>
            </a:r>
            <a:endParaRPr lang="en-US" dirty="0"/>
          </a:p>
        </p:txBody>
      </p:sp>
      <p:sp>
        <p:nvSpPr>
          <p:cNvPr id="3" name="Content Placeholder 2"/>
          <p:cNvSpPr>
            <a:spLocks noGrp="1"/>
          </p:cNvSpPr>
          <p:nvPr>
            <p:ph idx="1"/>
          </p:nvPr>
        </p:nvSpPr>
        <p:spPr/>
        <p:txBody>
          <a:bodyPr/>
          <a:lstStyle/>
          <a:p>
            <a:r>
              <a:rPr lang="en-US" sz="2000" smtClean="0"/>
              <a:t>Coaching pilot study*: </a:t>
            </a:r>
          </a:p>
          <a:p>
            <a:pPr lvl="1"/>
            <a:r>
              <a:rPr lang="en-US" sz="1800" smtClean="0"/>
              <a:t>12 pre-teens</a:t>
            </a:r>
          </a:p>
          <a:p>
            <a:pPr lvl="1"/>
            <a:r>
              <a:rPr lang="en-US" sz="1800" smtClean="0"/>
              <a:t>Surveyed pre/post 3 month intervention </a:t>
            </a:r>
          </a:p>
          <a:p>
            <a:pPr lvl="1"/>
            <a:r>
              <a:rPr lang="en-US" sz="1800" smtClean="0"/>
              <a:t>Given pedometer with 10,000 steps/day goal</a:t>
            </a:r>
          </a:p>
          <a:p>
            <a:pPr lvl="1"/>
            <a:r>
              <a:rPr lang="en-US" sz="1800" smtClean="0"/>
              <a:t>Weekly follow-up phone calls </a:t>
            </a:r>
          </a:p>
          <a:p>
            <a:pPr lvl="1"/>
            <a:r>
              <a:rPr lang="en-US" sz="1800" smtClean="0"/>
              <a:t>Modest improvement in physical &amp; social health</a:t>
            </a:r>
          </a:p>
          <a:p>
            <a:endParaRPr lang="en-US" sz="2800" smtClean="0"/>
          </a:p>
          <a:p>
            <a:r>
              <a:rPr lang="en-US" sz="2000" smtClean="0"/>
              <a:t>CF Foundation PT mentoring program</a:t>
            </a:r>
            <a:endParaRPr lang="en-US" sz="2800" smtClean="0"/>
          </a:p>
          <a:p>
            <a:pPr lvl="1"/>
            <a:r>
              <a:rPr lang="en-US" sz="1800" smtClean="0"/>
              <a:t>CF 101 for the Physical Therapist</a:t>
            </a:r>
          </a:p>
          <a:p>
            <a:pPr lvl="1"/>
            <a:endParaRPr lang="en-US" smtClean="0"/>
          </a:p>
        </p:txBody>
      </p:sp>
      <p:sp>
        <p:nvSpPr>
          <p:cNvPr id="4" name="TextBox 3"/>
          <p:cNvSpPr txBox="1">
            <a:spLocks noChangeArrowheads="1"/>
          </p:cNvSpPr>
          <p:nvPr/>
        </p:nvSpPr>
        <p:spPr bwMode="auto">
          <a:xfrm>
            <a:off x="1446213" y="6254750"/>
            <a:ext cx="6243637" cy="554038"/>
          </a:xfrm>
          <a:prstGeom prst="rect">
            <a:avLst/>
          </a:prstGeom>
          <a:noFill/>
          <a:ln w="9525">
            <a:noFill/>
            <a:miter lim="800000"/>
            <a:headEnd/>
            <a:tailEnd/>
          </a:ln>
        </p:spPr>
        <p:txBody>
          <a:bodyPr wrap="none">
            <a:spAutoFit/>
          </a:bodyPr>
          <a:lstStyle/>
          <a:p>
            <a:r>
              <a:rPr lang="en-US" sz="1000">
                <a:latin typeface="Palatino Linotype" pitchFamily="18" charset="0"/>
              </a:rPr>
              <a:t>* Swisher, AK., Moffet, K. The Effect of Coaching on Physical Activity and Quality of Life in Children </a:t>
            </a:r>
          </a:p>
          <a:p>
            <a:r>
              <a:rPr lang="en-US" sz="1000">
                <a:latin typeface="Palatino Linotype" pitchFamily="18" charset="0"/>
              </a:rPr>
              <a:t>and Adolescents with Cystic Fibrosis: A Quality Improvement Pilot Study. April 2010. Volume 8 Number 2. </a:t>
            </a:r>
          </a:p>
          <a:p>
            <a:endParaRPr lang="en-US" sz="100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Minnesota</a:t>
            </a:r>
            <a:endParaRPr lang="en-US" dirty="0"/>
          </a:p>
        </p:txBody>
      </p:sp>
      <p:sp>
        <p:nvSpPr>
          <p:cNvPr id="3" name="Content Placeholder 2"/>
          <p:cNvSpPr>
            <a:spLocks noGrp="1"/>
          </p:cNvSpPr>
          <p:nvPr>
            <p:ph idx="1"/>
          </p:nvPr>
        </p:nvSpPr>
        <p:spPr/>
        <p:txBody>
          <a:bodyPr/>
          <a:lstStyle/>
          <a:p>
            <a:r>
              <a:rPr lang="en-US" smtClean="0"/>
              <a:t>Julie Christiansen, PTA – Children’s Hospital and Clinics of Minnesota</a:t>
            </a:r>
          </a:p>
          <a:p>
            <a:pPr lvl="1"/>
            <a:r>
              <a:rPr lang="en-US" sz="1800" smtClean="0"/>
              <a:t>The field is evolving: </a:t>
            </a:r>
          </a:p>
          <a:p>
            <a:pPr lvl="2"/>
            <a:r>
              <a:rPr lang="en-US" sz="1800" smtClean="0"/>
              <a:t>“RT is doing most exercise education. PTs are doing less.”</a:t>
            </a:r>
          </a:p>
          <a:p>
            <a:pPr lvl="1"/>
            <a:r>
              <a:rPr lang="en-US" sz="1800" smtClean="0"/>
              <a:t>Handouts: </a:t>
            </a:r>
          </a:p>
          <a:p>
            <a:pPr lvl="2"/>
            <a:r>
              <a:rPr lang="en-US" sz="1800" smtClean="0"/>
              <a:t>LIFE handout for each age group</a:t>
            </a:r>
          </a:p>
          <a:p>
            <a:pPr lvl="1"/>
            <a:r>
              <a:rPr lang="en-US" sz="1800" smtClean="0"/>
              <a:t>Recent research: </a:t>
            </a:r>
          </a:p>
          <a:p>
            <a:pPr lvl="2"/>
            <a:r>
              <a:rPr lang="en-US" sz="1800" smtClean="0"/>
              <a:t>Core strength and rib cage mobility </a:t>
            </a:r>
          </a:p>
          <a:p>
            <a:pPr lvl="2"/>
            <a:r>
              <a:rPr lang="en-US" sz="1800" smtClean="0"/>
              <a:t>VO2max &gt;FEV1 for exercise tolerance &amp; life expectancy </a:t>
            </a:r>
          </a:p>
          <a:p>
            <a:pPr lvl="1"/>
            <a:r>
              <a:rPr lang="en-US" sz="1800" smtClean="0"/>
              <a:t>Early intervention is key:</a:t>
            </a:r>
          </a:p>
          <a:p>
            <a:pPr lvl="2"/>
            <a:r>
              <a:rPr lang="en-US" sz="1800" smtClean="0"/>
              <a:t>Ask about stress incontinence (muscle weakness)</a:t>
            </a:r>
          </a:p>
          <a:p>
            <a:pPr lvl="2"/>
            <a:r>
              <a:rPr lang="en-US" sz="1800" smtClean="0"/>
              <a:t>Ask about musculoskeletal pain (muscle imbalances)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Wisconsin</a:t>
            </a:r>
            <a:endParaRPr lang="en-US" dirty="0"/>
          </a:p>
        </p:txBody>
      </p:sp>
      <p:pic>
        <p:nvPicPr>
          <p:cNvPr id="55298" name="Content Placeholder 3"/>
          <p:cNvPicPr>
            <a:picLocks noGrp="1" noChangeAspect="1"/>
          </p:cNvPicPr>
          <p:nvPr>
            <p:ph idx="1"/>
          </p:nvPr>
        </p:nvPicPr>
        <p:blipFill>
          <a:blip r:embed="rId2"/>
          <a:srcRect l="-46390" r="-46390"/>
          <a:stretch>
            <a:fillRect/>
          </a:stretch>
        </p:blipFill>
        <p:spPr/>
      </p:pic>
      <p:sp>
        <p:nvSpPr>
          <p:cNvPr id="5" name="5-Point Star 4"/>
          <p:cNvSpPr/>
          <p:nvPr/>
        </p:nvSpPr>
        <p:spPr>
          <a:xfrm>
            <a:off x="4849813" y="5453063"/>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Point Star 5"/>
          <p:cNvSpPr/>
          <p:nvPr/>
        </p:nvSpPr>
        <p:spPr>
          <a:xfrm>
            <a:off x="5768975" y="4000500"/>
            <a:ext cx="263525" cy="230188"/>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4264025" y="3900488"/>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5-Point Star 7"/>
          <p:cNvSpPr/>
          <p:nvPr/>
        </p:nvSpPr>
        <p:spPr>
          <a:xfrm>
            <a:off x="5867400" y="5453063"/>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p:nvSpPr>
        <p:spPr>
          <a:xfrm>
            <a:off x="3508375" y="4613275"/>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Green Bay</a:t>
            </a:r>
            <a:endParaRPr lang="en-US" dirty="0"/>
          </a:p>
        </p:txBody>
      </p:sp>
      <p:sp>
        <p:nvSpPr>
          <p:cNvPr id="3" name="Content Placeholder 2"/>
          <p:cNvSpPr>
            <a:spLocks noGrp="1"/>
          </p:cNvSpPr>
          <p:nvPr>
            <p:ph idx="1"/>
          </p:nvPr>
        </p:nvSpPr>
        <p:spPr/>
        <p:txBody>
          <a:bodyPr/>
          <a:lstStyle/>
          <a:p>
            <a:r>
              <a:rPr lang="en-US" smtClean="0"/>
              <a:t>Tammy Summers, RD </a:t>
            </a:r>
          </a:p>
          <a:p>
            <a:pPr lvl="1"/>
            <a:r>
              <a:rPr lang="en-US" sz="1800" smtClean="0"/>
              <a:t>“While we encourage physical activity (sports or play), I can't say that we really have a formalized process.”  </a:t>
            </a:r>
          </a:p>
          <a:p>
            <a:pPr lvl="1"/>
            <a:r>
              <a:rPr lang="en-US" sz="1800" smtClean="0"/>
              <a:t>“Our respiratory therapist is trying to set up inpatient/outpatient cardiopulmonary rehabilitation and putting together a more formalized exercise regimen since that really seemed to be the buzz at NACFC”</a:t>
            </a:r>
          </a:p>
          <a:p>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Marshfield</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err="1" smtClean="0">
                <a:solidFill>
                  <a:schemeClr val="tx1">
                    <a:lumMod val="50000"/>
                    <a:lumOff val="50000"/>
                  </a:schemeClr>
                </a:solidFill>
              </a:rPr>
              <a:t>Tammi</a:t>
            </a:r>
            <a:r>
              <a:rPr lang="en-US" dirty="0" smtClean="0">
                <a:solidFill>
                  <a:schemeClr val="tx1">
                    <a:lumMod val="50000"/>
                    <a:lumOff val="50000"/>
                  </a:schemeClr>
                </a:solidFill>
              </a:rPr>
              <a:t> </a:t>
            </a:r>
            <a:r>
              <a:rPr lang="en-US" dirty="0" err="1" smtClean="0">
                <a:solidFill>
                  <a:schemeClr val="tx1">
                    <a:lumMod val="50000"/>
                    <a:lumOff val="50000"/>
                  </a:schemeClr>
                </a:solidFill>
              </a:rPr>
              <a:t>Timler</a:t>
            </a:r>
            <a:r>
              <a:rPr lang="en-US" dirty="0">
                <a:solidFill>
                  <a:schemeClr val="tx1">
                    <a:lumMod val="50000"/>
                    <a:lumOff val="50000"/>
                  </a:schemeClr>
                </a:solidFill>
              </a:rPr>
              <a:t>,</a:t>
            </a:r>
            <a:r>
              <a:rPr lang="en-US" dirty="0" smtClean="0">
                <a:solidFill>
                  <a:schemeClr val="tx1">
                    <a:lumMod val="50000"/>
                    <a:lumOff val="50000"/>
                  </a:schemeClr>
                </a:solidFill>
              </a:rPr>
              <a:t> RD </a:t>
            </a:r>
          </a:p>
          <a:p>
            <a:pPr lvl="1" fontAlgn="auto">
              <a:spcAft>
                <a:spcPts val="0"/>
              </a:spcAft>
              <a:defRPr/>
            </a:pPr>
            <a:r>
              <a:rPr lang="en-US" sz="1800" dirty="0" smtClean="0">
                <a:solidFill>
                  <a:schemeClr val="tx1">
                    <a:lumMod val="50000"/>
                    <a:lumOff val="50000"/>
                  </a:schemeClr>
                </a:solidFill>
              </a:rPr>
              <a:t>“Our respiratory therapists </a:t>
            </a:r>
            <a:r>
              <a:rPr lang="en-US" sz="1800" dirty="0">
                <a:solidFill>
                  <a:schemeClr val="tx1">
                    <a:lumMod val="50000"/>
                    <a:lumOff val="50000"/>
                  </a:schemeClr>
                </a:solidFill>
              </a:rPr>
              <a:t>see patients at each visit and discuss exercise</a:t>
            </a:r>
            <a:r>
              <a:rPr lang="en-US" sz="1800" dirty="0" smtClean="0">
                <a:solidFill>
                  <a:schemeClr val="tx1">
                    <a:lumMod val="50000"/>
                    <a:lumOff val="50000"/>
                  </a:schemeClr>
                </a:solidFill>
              </a:rPr>
              <a:t>.”</a:t>
            </a:r>
          </a:p>
          <a:p>
            <a:pPr marL="457200" lvl="1" indent="0" fontAlgn="auto">
              <a:spcAft>
                <a:spcPts val="0"/>
              </a:spcAft>
              <a:buFont typeface="Courier New" pitchFamily="49" charset="0"/>
              <a:buNone/>
              <a:defRPr/>
            </a:pPr>
            <a:r>
              <a:rPr lang="en-US" dirty="0">
                <a:solidFill>
                  <a:schemeClr val="tx1">
                    <a:lumMod val="50000"/>
                    <a:lumOff val="50000"/>
                  </a:schemeClr>
                </a:solidFill>
              </a:rPr>
              <a:t> </a:t>
            </a:r>
            <a:endParaRPr lang="en-US" dirty="0" smtClean="0">
              <a:solidFill>
                <a:schemeClr val="tx1">
                  <a:lumMod val="50000"/>
                  <a:lumOff val="50000"/>
                </a:schemeClr>
              </a:solidFill>
            </a:endParaRPr>
          </a:p>
          <a:p>
            <a:pPr fontAlgn="auto">
              <a:spcAft>
                <a:spcPts val="0"/>
              </a:spcAft>
              <a:buFont typeface="Arial" pitchFamily="34" charset="0"/>
              <a:buChar char="•"/>
              <a:defRPr/>
            </a:pPr>
            <a:r>
              <a:rPr lang="en-US" dirty="0" smtClean="0">
                <a:solidFill>
                  <a:schemeClr val="tx1">
                    <a:lumMod val="50000"/>
                    <a:lumOff val="50000"/>
                  </a:schemeClr>
                </a:solidFill>
              </a:rPr>
              <a:t>Karen </a:t>
            </a:r>
            <a:r>
              <a:rPr lang="en-US" dirty="0" err="1" smtClean="0">
                <a:solidFill>
                  <a:schemeClr val="tx1">
                    <a:lumMod val="50000"/>
                    <a:lumOff val="50000"/>
                  </a:schemeClr>
                </a:solidFill>
              </a:rPr>
              <a:t>Masanz</a:t>
            </a:r>
            <a:r>
              <a:rPr lang="en-US" dirty="0">
                <a:solidFill>
                  <a:schemeClr val="tx1">
                    <a:lumMod val="50000"/>
                    <a:lumOff val="50000"/>
                  </a:schemeClr>
                </a:solidFill>
              </a:rPr>
              <a:t>,</a:t>
            </a:r>
            <a:r>
              <a:rPr lang="en-US" dirty="0" smtClean="0">
                <a:solidFill>
                  <a:schemeClr val="tx1">
                    <a:lumMod val="50000"/>
                    <a:lumOff val="50000"/>
                  </a:schemeClr>
                </a:solidFill>
              </a:rPr>
              <a:t> RT </a:t>
            </a:r>
          </a:p>
          <a:p>
            <a:pPr lvl="1" fontAlgn="auto">
              <a:spcAft>
                <a:spcPts val="0"/>
              </a:spcAft>
              <a:defRPr/>
            </a:pPr>
            <a:r>
              <a:rPr lang="en-US" sz="1800" dirty="0" smtClean="0">
                <a:solidFill>
                  <a:schemeClr val="tx1">
                    <a:lumMod val="50000"/>
                    <a:lumOff val="50000"/>
                  </a:schemeClr>
                </a:solidFill>
              </a:rPr>
              <a:t>“If </a:t>
            </a:r>
            <a:r>
              <a:rPr lang="en-US" sz="1800" dirty="0">
                <a:solidFill>
                  <a:schemeClr val="tx1">
                    <a:lumMod val="50000"/>
                    <a:lumOff val="50000"/>
                  </a:schemeClr>
                </a:solidFill>
              </a:rPr>
              <a:t>a </a:t>
            </a:r>
            <a:r>
              <a:rPr lang="en-US" sz="1800" dirty="0" smtClean="0">
                <a:solidFill>
                  <a:schemeClr val="tx1">
                    <a:lumMod val="50000"/>
                    <a:lumOff val="50000"/>
                  </a:schemeClr>
                </a:solidFill>
              </a:rPr>
              <a:t>patient </a:t>
            </a:r>
            <a:r>
              <a:rPr lang="en-US" sz="1800" dirty="0">
                <a:solidFill>
                  <a:schemeClr val="tx1">
                    <a:lumMod val="50000"/>
                    <a:lumOff val="50000"/>
                  </a:schemeClr>
                </a:solidFill>
              </a:rPr>
              <a:t>wants to </a:t>
            </a:r>
            <a:r>
              <a:rPr lang="en-US" sz="1800" dirty="0" smtClean="0">
                <a:solidFill>
                  <a:schemeClr val="tx1">
                    <a:lumMod val="50000"/>
                    <a:lumOff val="50000"/>
                  </a:schemeClr>
                </a:solidFill>
              </a:rPr>
              <a:t>replace </a:t>
            </a:r>
            <a:r>
              <a:rPr lang="en-US" sz="1800" dirty="0">
                <a:solidFill>
                  <a:schemeClr val="tx1">
                    <a:lumMod val="50000"/>
                    <a:lumOff val="50000"/>
                  </a:schemeClr>
                </a:solidFill>
              </a:rPr>
              <a:t>their </a:t>
            </a:r>
            <a:r>
              <a:rPr lang="en-US" sz="1800" dirty="0" smtClean="0">
                <a:solidFill>
                  <a:schemeClr val="tx1">
                    <a:lumMod val="50000"/>
                    <a:lumOff val="50000"/>
                  </a:schemeClr>
                </a:solidFill>
              </a:rPr>
              <a:t>AC </a:t>
            </a:r>
            <a:r>
              <a:rPr lang="en-US" sz="1800" dirty="0">
                <a:solidFill>
                  <a:schemeClr val="tx1">
                    <a:lumMod val="50000"/>
                    <a:lumOff val="50000"/>
                  </a:schemeClr>
                </a:solidFill>
              </a:rPr>
              <a:t>for exercise they need to do 1 hour of aerobic exercise for each treatment</a:t>
            </a:r>
            <a:r>
              <a:rPr lang="en-US" sz="1800" dirty="0" smtClean="0">
                <a:solidFill>
                  <a:schemeClr val="tx1">
                    <a:lumMod val="50000"/>
                    <a:lumOff val="50000"/>
                  </a:schemeClr>
                </a:solidFill>
              </a:rPr>
              <a:t>.”</a:t>
            </a:r>
            <a:endParaRPr lang="en-US" sz="1800" dirty="0">
              <a:solidFill>
                <a:schemeClr val="tx1">
                  <a:lumMod val="50000"/>
                  <a:lumOff val="50000"/>
                </a:schemeClr>
              </a:solidFill>
            </a:endParaRPr>
          </a:p>
          <a:p>
            <a:pPr lvl="1" fontAlgn="auto">
              <a:spcAft>
                <a:spcPts val="0"/>
              </a:spcAft>
              <a:defRPr/>
            </a:pPr>
            <a:r>
              <a:rPr lang="en-US" sz="1800" dirty="0" smtClean="0">
                <a:solidFill>
                  <a:schemeClr val="tx1">
                    <a:lumMod val="50000"/>
                    <a:lumOff val="50000"/>
                  </a:schemeClr>
                </a:solidFill>
              </a:rPr>
              <a:t>“We </a:t>
            </a:r>
            <a:r>
              <a:rPr lang="en-US" sz="1800" dirty="0">
                <a:solidFill>
                  <a:schemeClr val="tx1">
                    <a:lumMod val="50000"/>
                    <a:lumOff val="50000"/>
                  </a:schemeClr>
                </a:solidFill>
              </a:rPr>
              <a:t>talk about walking, sports, weights, </a:t>
            </a:r>
            <a:r>
              <a:rPr lang="en-US" sz="1800" dirty="0" smtClean="0">
                <a:solidFill>
                  <a:schemeClr val="tx1">
                    <a:lumMod val="50000"/>
                    <a:lumOff val="50000"/>
                  </a:schemeClr>
                </a:solidFill>
              </a:rPr>
              <a:t>whatever </a:t>
            </a:r>
            <a:r>
              <a:rPr lang="en-US" sz="1800" dirty="0">
                <a:solidFill>
                  <a:schemeClr val="tx1">
                    <a:lumMod val="50000"/>
                    <a:lumOff val="50000"/>
                  </a:schemeClr>
                </a:solidFill>
              </a:rPr>
              <a:t>they like. We discuss how it helps them to take deeper breaths and keeps the secretions moving. We have no set protocol that we use</a:t>
            </a:r>
            <a:r>
              <a:rPr lang="en-US" sz="1800" dirty="0" smtClean="0">
                <a:solidFill>
                  <a:schemeClr val="tx1">
                    <a:lumMod val="50000"/>
                    <a:lumOff val="50000"/>
                  </a:schemeClr>
                </a:solidFill>
              </a:rPr>
              <a:t>.”</a:t>
            </a:r>
            <a:endParaRPr lang="en-US" sz="18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La Crosse</a:t>
            </a:r>
            <a:endParaRPr lang="en-US" dirty="0"/>
          </a:p>
        </p:txBody>
      </p:sp>
      <p:sp>
        <p:nvSpPr>
          <p:cNvPr id="3" name="Content Placeholder 2"/>
          <p:cNvSpPr>
            <a:spLocks noGrp="1"/>
          </p:cNvSpPr>
          <p:nvPr>
            <p:ph idx="1"/>
          </p:nvPr>
        </p:nvSpPr>
        <p:spPr/>
        <p:txBody>
          <a:bodyPr/>
          <a:lstStyle/>
          <a:p>
            <a:r>
              <a:rPr lang="en-US" smtClean="0"/>
              <a:t>Margie Ley, RD</a:t>
            </a:r>
          </a:p>
          <a:p>
            <a:pPr lvl="1"/>
            <a:r>
              <a:rPr lang="en-US" sz="1800" smtClean="0"/>
              <a:t>“I haven't been focusing on this other than to encourage our patients to be active, but nothing specific.”</a:t>
            </a:r>
          </a:p>
          <a:p>
            <a:pPr lvl="1"/>
            <a:r>
              <a:rPr lang="en-US" sz="1800" smtClean="0"/>
              <a:t>“The only thing we are doing is that our respiratory therapist has an incentive game she plays with the younger kids. Other than that no one is really taking ownership with this.” </a:t>
            </a:r>
          </a:p>
          <a:p>
            <a:pPr lvl="1"/>
            <a:r>
              <a:rPr lang="en-US" sz="1800" smtClean="0"/>
              <a:t>“We all agree we need to do more and will be interested in your ideas.”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Milwaukee</a:t>
            </a:r>
            <a:endParaRPr lang="en-US" dirty="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tx1">
                    <a:lumMod val="50000"/>
                    <a:lumOff val="50000"/>
                  </a:schemeClr>
                </a:solidFill>
              </a:rPr>
              <a:t>Tami Miller, </a:t>
            </a:r>
            <a:r>
              <a:rPr lang="en-US" dirty="0">
                <a:solidFill>
                  <a:schemeClr val="tx1">
                    <a:lumMod val="50000"/>
                    <a:lumOff val="50000"/>
                  </a:schemeClr>
                </a:solidFill>
              </a:rPr>
              <a:t>RD </a:t>
            </a:r>
            <a:endParaRPr lang="en-US" dirty="0" smtClean="0">
              <a:solidFill>
                <a:schemeClr val="tx1">
                  <a:lumMod val="50000"/>
                  <a:lumOff val="50000"/>
                </a:schemeClr>
              </a:solidFill>
            </a:endParaRPr>
          </a:p>
          <a:p>
            <a:pPr lvl="1" fontAlgn="auto">
              <a:spcAft>
                <a:spcPts val="0"/>
              </a:spcAft>
              <a:defRPr/>
            </a:pPr>
            <a:r>
              <a:rPr lang="en-US" sz="1800" dirty="0" smtClean="0">
                <a:solidFill>
                  <a:schemeClr val="tx1">
                    <a:lumMod val="50000"/>
                    <a:lumOff val="50000"/>
                  </a:schemeClr>
                </a:solidFill>
              </a:rPr>
              <a:t>Children – “most are </a:t>
            </a:r>
            <a:r>
              <a:rPr lang="en-US" sz="1800" dirty="0">
                <a:solidFill>
                  <a:schemeClr val="tx1">
                    <a:lumMod val="50000"/>
                    <a:lumOff val="50000"/>
                  </a:schemeClr>
                </a:solidFill>
              </a:rPr>
              <a:t>active in organized sports or are playing </a:t>
            </a:r>
            <a:r>
              <a:rPr lang="en-US" sz="1800" dirty="0" smtClean="0">
                <a:solidFill>
                  <a:schemeClr val="tx1">
                    <a:lumMod val="50000"/>
                    <a:lumOff val="50000"/>
                  </a:schemeClr>
                </a:solidFill>
              </a:rPr>
              <a:t>outside, </a:t>
            </a:r>
            <a:r>
              <a:rPr lang="en-US" sz="1800" dirty="0">
                <a:solidFill>
                  <a:schemeClr val="tx1">
                    <a:lumMod val="50000"/>
                    <a:lumOff val="50000"/>
                  </a:schemeClr>
                </a:solidFill>
              </a:rPr>
              <a:t>so I'm not as assertive in promoting scheduled exercise</a:t>
            </a:r>
            <a:r>
              <a:rPr lang="en-US" sz="1800" dirty="0" smtClean="0">
                <a:solidFill>
                  <a:schemeClr val="tx1">
                    <a:lumMod val="50000"/>
                    <a:lumOff val="50000"/>
                  </a:schemeClr>
                </a:solidFill>
              </a:rPr>
              <a:t>.”</a:t>
            </a:r>
            <a:r>
              <a:rPr lang="en-US" sz="1800" dirty="0">
                <a:solidFill>
                  <a:schemeClr val="tx1">
                    <a:lumMod val="50000"/>
                    <a:lumOff val="50000"/>
                  </a:schemeClr>
                </a:solidFill>
              </a:rPr>
              <a:t> </a:t>
            </a:r>
            <a:endParaRPr lang="en-US" sz="1800" dirty="0" smtClean="0">
              <a:solidFill>
                <a:schemeClr val="tx1">
                  <a:lumMod val="50000"/>
                  <a:lumOff val="50000"/>
                </a:schemeClr>
              </a:solidFill>
            </a:endParaRPr>
          </a:p>
          <a:p>
            <a:pPr lvl="1" fontAlgn="auto">
              <a:spcAft>
                <a:spcPts val="0"/>
              </a:spcAft>
              <a:defRPr/>
            </a:pPr>
            <a:r>
              <a:rPr lang="en-US" sz="1800" dirty="0">
                <a:solidFill>
                  <a:schemeClr val="tx1">
                    <a:lumMod val="50000"/>
                    <a:lumOff val="50000"/>
                  </a:schemeClr>
                </a:solidFill>
              </a:rPr>
              <a:t>O</a:t>
            </a:r>
            <a:r>
              <a:rPr lang="en-US" sz="1800" dirty="0" smtClean="0">
                <a:solidFill>
                  <a:schemeClr val="tx1">
                    <a:lumMod val="50000"/>
                    <a:lumOff val="50000"/>
                  </a:schemeClr>
                </a:solidFill>
              </a:rPr>
              <a:t>lder </a:t>
            </a:r>
            <a:r>
              <a:rPr lang="en-US" sz="1800" dirty="0">
                <a:solidFill>
                  <a:schemeClr val="tx1">
                    <a:lumMod val="50000"/>
                    <a:lumOff val="50000"/>
                  </a:schemeClr>
                </a:solidFill>
              </a:rPr>
              <a:t>the teens and young </a:t>
            </a:r>
            <a:r>
              <a:rPr lang="en-US" sz="1800" dirty="0" smtClean="0">
                <a:solidFill>
                  <a:schemeClr val="tx1">
                    <a:lumMod val="50000"/>
                    <a:lumOff val="50000"/>
                  </a:schemeClr>
                </a:solidFill>
              </a:rPr>
              <a:t>adults -  “our </a:t>
            </a:r>
            <a:r>
              <a:rPr lang="en-US" sz="1800" dirty="0">
                <a:solidFill>
                  <a:schemeClr val="tx1">
                    <a:lumMod val="50000"/>
                    <a:lumOff val="50000"/>
                  </a:schemeClr>
                </a:solidFill>
              </a:rPr>
              <a:t>adult CF doctor and I are most likely to discuss exercise in a directed conversation, especially when we feel that the patient is playing video games a lot and has decreased lung </a:t>
            </a:r>
            <a:r>
              <a:rPr lang="en-US" sz="1800" dirty="0" smtClean="0">
                <a:solidFill>
                  <a:schemeClr val="tx1">
                    <a:lumMod val="50000"/>
                    <a:lumOff val="50000"/>
                  </a:schemeClr>
                </a:solidFill>
              </a:rPr>
              <a:t>function.”</a:t>
            </a:r>
            <a:r>
              <a:rPr lang="en-US" sz="1800" dirty="0">
                <a:solidFill>
                  <a:schemeClr val="tx1">
                    <a:lumMod val="50000"/>
                    <a:lumOff val="50000"/>
                  </a:schemeClr>
                </a:solidFill>
              </a:rPr>
              <a:t>  </a:t>
            </a:r>
            <a:endParaRPr lang="en-US" sz="1800" dirty="0" smtClean="0">
              <a:solidFill>
                <a:schemeClr val="tx1">
                  <a:lumMod val="50000"/>
                  <a:lumOff val="50000"/>
                </a:schemeClr>
              </a:solidFill>
            </a:endParaRPr>
          </a:p>
          <a:p>
            <a:pPr lvl="1" fontAlgn="auto">
              <a:spcAft>
                <a:spcPts val="0"/>
              </a:spcAft>
              <a:defRPr/>
            </a:pPr>
            <a:r>
              <a:rPr lang="en-US" sz="1800" dirty="0" smtClean="0">
                <a:solidFill>
                  <a:schemeClr val="tx1">
                    <a:lumMod val="50000"/>
                    <a:lumOff val="50000"/>
                  </a:schemeClr>
                </a:solidFill>
              </a:rPr>
              <a:t>“I </a:t>
            </a:r>
            <a:r>
              <a:rPr lang="en-US" sz="1800" dirty="0">
                <a:solidFill>
                  <a:schemeClr val="tx1">
                    <a:lumMod val="50000"/>
                    <a:lumOff val="50000"/>
                  </a:schemeClr>
                </a:solidFill>
              </a:rPr>
              <a:t>think the balance between good nutritional status and exercise are well connected, but I don't feel particularly skilled in guiding specific exercises or activity other than in general terms</a:t>
            </a:r>
            <a:r>
              <a:rPr lang="en-US" sz="1800" dirty="0" smtClean="0">
                <a:solidFill>
                  <a:schemeClr val="tx1">
                    <a:lumMod val="50000"/>
                    <a:lumOff val="50000"/>
                  </a:schemeClr>
                </a:solidFill>
              </a:rPr>
              <a:t>.”</a:t>
            </a:r>
            <a:r>
              <a:rPr lang="en-US" sz="1800" dirty="0">
                <a:solidFill>
                  <a:schemeClr val="tx1">
                    <a:lumMod val="50000"/>
                    <a:lumOff val="50000"/>
                  </a:schemeClr>
                </a:solidFill>
              </a:rPr>
              <a:t>  </a:t>
            </a:r>
          </a:p>
          <a:p>
            <a:pPr marL="457200" lvl="1" indent="0" fontAlgn="auto">
              <a:spcAft>
                <a:spcPts val="0"/>
              </a:spcAft>
              <a:buFont typeface="Courier New" pitchFamily="49" charset="0"/>
              <a:buNone/>
              <a:defRPr/>
            </a:pPr>
            <a:endParaRPr lang="en-US" dirty="0" smtClean="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Backstory</a:t>
            </a:r>
            <a:endParaRPr lang="en-US" dirty="0"/>
          </a:p>
        </p:txBody>
      </p:sp>
      <p:sp>
        <p:nvSpPr>
          <p:cNvPr id="3" name="Content Placeholder 2"/>
          <p:cNvSpPr>
            <a:spLocks noGrp="1"/>
          </p:cNvSpPr>
          <p:nvPr>
            <p:ph idx="1"/>
          </p:nvPr>
        </p:nvSpPr>
        <p:spPr/>
        <p:txBody>
          <a:bodyPr/>
          <a:lstStyle/>
          <a:p>
            <a:r>
              <a:rPr lang="en-US" smtClean="0"/>
              <a:t>My perspective</a:t>
            </a:r>
          </a:p>
          <a:p>
            <a:pPr lvl="1"/>
            <a:r>
              <a:rPr lang="en-US" smtClean="0"/>
              <a:t>Registered dietitian with a masters in exercise physiology</a:t>
            </a:r>
          </a:p>
          <a:p>
            <a:pPr lvl="1"/>
            <a:r>
              <a:rPr lang="en-US" smtClean="0"/>
              <a:t>AFCH and with UW Athletics</a:t>
            </a:r>
          </a:p>
          <a:p>
            <a:pPr lvl="1"/>
            <a:r>
              <a:rPr lang="en-US" smtClean="0"/>
              <a:t>Competitive runner/triathlete for 15+ years</a:t>
            </a:r>
          </a:p>
          <a:p>
            <a:pPr lvl="1"/>
            <a:endParaRPr lang="en-US" smtClean="0"/>
          </a:p>
          <a:p>
            <a:r>
              <a:rPr lang="en-US" smtClean="0"/>
              <a:t>My observations</a:t>
            </a:r>
          </a:p>
          <a:p>
            <a:pPr lvl="1"/>
            <a:r>
              <a:rPr lang="en-US" smtClean="0"/>
              <a:t>Exercise is beneficial for CF patients</a:t>
            </a:r>
          </a:p>
          <a:p>
            <a:pPr lvl="1"/>
            <a:r>
              <a:rPr lang="en-US" smtClean="0"/>
              <a:t>Maintaining healthy lifestyles habits is difficult for everyone</a:t>
            </a:r>
          </a:p>
          <a:p>
            <a:pPr lvl="1"/>
            <a:r>
              <a:rPr lang="en-US" smtClean="0"/>
              <a:t>Are we optimally promoting exercise for CF patients at AFCH?</a:t>
            </a:r>
          </a:p>
          <a:p>
            <a:pPr lvl="1"/>
            <a:endParaRPr lang="en-US" smtClean="0"/>
          </a:p>
          <a:p>
            <a:pPr lvl="1"/>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Madison</a:t>
            </a:r>
            <a:endParaRPr lang="en-US" dirty="0"/>
          </a:p>
        </p:txBody>
      </p:sp>
      <p:pic>
        <p:nvPicPr>
          <p:cNvPr id="64514" name="Content Placeholder 3" descr="aerial_UW_70-200mm11_6727.jpg"/>
          <p:cNvPicPr>
            <a:picLocks noGrp="1" noChangeAspect="1"/>
          </p:cNvPicPr>
          <p:nvPr>
            <p:ph idx="1"/>
          </p:nvPr>
        </p:nvPicPr>
        <p:blipFill>
          <a:blip r:embed="rId2"/>
          <a:srcRect l="-10609" r="-10609"/>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AFCH Inpatient</a:t>
            </a:r>
            <a:endParaRPr lang="en-US" dirty="0"/>
          </a:p>
        </p:txBody>
      </p:sp>
      <p:sp>
        <p:nvSpPr>
          <p:cNvPr id="3" name="Content Placeholder 2"/>
          <p:cNvSpPr>
            <a:spLocks noGrp="1"/>
          </p:cNvSpPr>
          <p:nvPr>
            <p:ph idx="1"/>
          </p:nvPr>
        </p:nvSpPr>
        <p:spPr/>
        <p:txBody>
          <a:bodyPr/>
          <a:lstStyle/>
          <a:p>
            <a:r>
              <a:rPr lang="en-US" smtClean="0"/>
              <a:t>Nicole Gotta, PT</a:t>
            </a:r>
          </a:p>
          <a:p>
            <a:pPr lvl="1"/>
            <a:r>
              <a:rPr lang="en-US" sz="1800" smtClean="0"/>
              <a:t>CF reference binder</a:t>
            </a:r>
          </a:p>
          <a:p>
            <a:pPr lvl="1"/>
            <a:r>
              <a:rPr lang="en-US" sz="1800" smtClean="0"/>
              <a:t>Baseline testing (step test) at admission</a:t>
            </a:r>
          </a:p>
          <a:p>
            <a:pPr lvl="1"/>
            <a:r>
              <a:rPr lang="en-US" sz="1800" smtClean="0"/>
              <a:t>No handouts typically given</a:t>
            </a:r>
          </a:p>
          <a:p>
            <a:pPr lvl="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smtClean="0"/>
              <a:t>Pulmonary Provider Survey</a:t>
            </a:r>
            <a:endParaRPr lang="en-US" sz="4800" dirty="0"/>
          </a:p>
        </p:txBody>
      </p:sp>
      <p:graphicFrame>
        <p:nvGraphicFramePr>
          <p:cNvPr id="3" name="Chart 2"/>
          <p:cNvGraphicFramePr>
            <a:graphicFrameLocks/>
          </p:cNvGraphicFramePr>
          <p:nvPr/>
        </p:nvGraphicFramePr>
        <p:xfrm>
          <a:off x="912283" y="1900766"/>
          <a:ext cx="7080250" cy="419523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smtClean="0"/>
              <a:t>Pulmonary Provider Survey</a:t>
            </a:r>
            <a:endParaRPr lang="en-US" sz="4800" dirty="0"/>
          </a:p>
        </p:txBody>
      </p:sp>
      <p:graphicFrame>
        <p:nvGraphicFramePr>
          <p:cNvPr id="3" name="Chart 2"/>
          <p:cNvGraphicFramePr>
            <a:graphicFrameLocks/>
          </p:cNvGraphicFramePr>
          <p:nvPr/>
        </p:nvGraphicFramePr>
        <p:xfrm>
          <a:off x="694265" y="1960034"/>
          <a:ext cx="7603068" cy="42883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smtClean="0"/>
              <a:t>Pulmonary Provider Survey</a:t>
            </a:r>
            <a:endParaRPr lang="en-US" sz="4800" dirty="0"/>
          </a:p>
        </p:txBody>
      </p:sp>
      <p:graphicFrame>
        <p:nvGraphicFramePr>
          <p:cNvPr id="3" name="Chart 2"/>
          <p:cNvGraphicFramePr>
            <a:graphicFrameLocks/>
          </p:cNvGraphicFramePr>
          <p:nvPr/>
        </p:nvGraphicFramePr>
        <p:xfrm>
          <a:off x="878417" y="1888067"/>
          <a:ext cx="7520516" cy="414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800" dirty="0" smtClean="0"/>
              <a:t>Pulmonary Provider Survey</a:t>
            </a:r>
            <a:endParaRPr lang="en-US" sz="4800" dirty="0"/>
          </a:p>
        </p:txBody>
      </p:sp>
      <p:graphicFrame>
        <p:nvGraphicFramePr>
          <p:cNvPr id="4" name="Chart 3"/>
          <p:cNvGraphicFramePr>
            <a:graphicFrameLocks/>
          </p:cNvGraphicFramePr>
          <p:nvPr/>
        </p:nvGraphicFramePr>
        <p:xfrm>
          <a:off x="1109133" y="1979082"/>
          <a:ext cx="6883400" cy="44217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Patient/Family Survey</a:t>
            </a:r>
            <a:endParaRPr lang="en-US" dirty="0"/>
          </a:p>
        </p:txBody>
      </p:sp>
      <p:graphicFrame>
        <p:nvGraphicFramePr>
          <p:cNvPr id="6" name="Chart 5"/>
          <p:cNvGraphicFramePr>
            <a:graphicFrameLocks noChangeAspect="1"/>
          </p:cNvGraphicFramePr>
          <p:nvPr/>
        </p:nvGraphicFramePr>
        <p:xfrm>
          <a:off x="1524000" y="2616200"/>
          <a:ext cx="60960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Patient/Family Survey</a:t>
            </a:r>
            <a:endParaRPr lang="en-US" dirty="0"/>
          </a:p>
        </p:txBody>
      </p:sp>
      <p:graphicFrame>
        <p:nvGraphicFramePr>
          <p:cNvPr id="6" name="Chart 5"/>
          <p:cNvGraphicFramePr>
            <a:graphicFrameLocks noChangeAspect="1"/>
          </p:cNvGraphicFramePr>
          <p:nvPr/>
        </p:nvGraphicFramePr>
        <p:xfrm>
          <a:off x="1761066" y="2616200"/>
          <a:ext cx="60960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noChangeAspect="1"/>
          </p:cNvGraphicFramePr>
          <p:nvPr/>
        </p:nvGraphicFramePr>
        <p:xfrm>
          <a:off x="804333" y="1879600"/>
          <a:ext cx="7509934" cy="45059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Patient/Family Survey</a:t>
            </a:r>
            <a:endParaRPr lang="en-US" dirty="0"/>
          </a:p>
        </p:txBody>
      </p:sp>
      <p:graphicFrame>
        <p:nvGraphicFramePr>
          <p:cNvPr id="7" name="Chart 6"/>
          <p:cNvGraphicFramePr>
            <a:graphicFrameLocks noChangeAspect="1"/>
          </p:cNvGraphicFramePr>
          <p:nvPr/>
        </p:nvGraphicFramePr>
        <p:xfrm>
          <a:off x="795866" y="1659467"/>
          <a:ext cx="7433733" cy="44602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Application</a:t>
            </a:r>
            <a:endParaRPr lang="en-US" dirty="0"/>
          </a:p>
        </p:txBody>
      </p:sp>
      <p:sp>
        <p:nvSpPr>
          <p:cNvPr id="3" name="Content Placeholder 2"/>
          <p:cNvSpPr>
            <a:spLocks noGrp="1"/>
          </p:cNvSpPr>
          <p:nvPr>
            <p:ph idx="1"/>
          </p:nvPr>
        </p:nvSpPr>
        <p:spPr/>
        <p:txBody>
          <a:bodyPr/>
          <a:lstStyle/>
          <a:p>
            <a:r>
              <a:rPr lang="en-US" smtClean="0"/>
              <a:t>Seek opportunities for provider education</a:t>
            </a:r>
          </a:p>
          <a:p>
            <a:pPr lvl="1"/>
            <a:r>
              <a:rPr lang="en-US" smtClean="0"/>
              <a:t>Webinars</a:t>
            </a:r>
          </a:p>
          <a:p>
            <a:pPr lvl="1"/>
            <a:r>
              <a:rPr lang="en-US" smtClean="0"/>
              <a:t>Conferences</a:t>
            </a:r>
          </a:p>
          <a:p>
            <a:pPr lvl="1"/>
            <a:r>
              <a:rPr lang="en-US" smtClean="0"/>
              <a:t>Relevant journals</a:t>
            </a:r>
          </a:p>
          <a:p>
            <a:pPr lvl="1"/>
            <a:endParaRPr lang="en-US" smtClean="0"/>
          </a:p>
          <a:p>
            <a:r>
              <a:rPr lang="en-US" smtClean="0"/>
              <a:t>Provide handouts to patients </a:t>
            </a:r>
          </a:p>
          <a:p>
            <a:pPr lvl="1"/>
            <a:r>
              <a:rPr lang="en-US" smtClean="0"/>
              <a:t>Utilize existing vs develop new one</a:t>
            </a:r>
          </a:p>
          <a:p>
            <a:pPr lvl="1"/>
            <a:r>
              <a:rPr lang="en-US" smtClean="0"/>
              <a:t>Know local resources for physical activity</a:t>
            </a:r>
          </a:p>
          <a:p>
            <a:endParaRPr lang="en-US" smtClean="0"/>
          </a:p>
          <a:p>
            <a:r>
              <a:rPr lang="en-US" smtClean="0"/>
              <a:t>Communicate workflow and establish lead providers for exercise promotion</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 Science</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sz="2600" i="1" dirty="0" smtClean="0">
                <a:solidFill>
                  <a:schemeClr val="tx1">
                    <a:lumMod val="50000"/>
                    <a:lumOff val="50000"/>
                  </a:schemeClr>
                </a:solidFill>
              </a:rPr>
              <a:t>Physical </a:t>
            </a:r>
            <a:r>
              <a:rPr lang="en-US" sz="2600" i="1" dirty="0">
                <a:solidFill>
                  <a:schemeClr val="tx1">
                    <a:lumMod val="50000"/>
                    <a:lumOff val="50000"/>
                  </a:schemeClr>
                </a:solidFill>
              </a:rPr>
              <a:t>Training for Cystic </a:t>
            </a:r>
            <a:r>
              <a:rPr lang="en-US" sz="2600" i="1" dirty="0" smtClean="0">
                <a:solidFill>
                  <a:schemeClr val="tx1">
                    <a:lumMod val="50000"/>
                    <a:lumOff val="50000"/>
                  </a:schemeClr>
                </a:solidFill>
              </a:rPr>
              <a:t>Fibrosis (Review), 2011</a:t>
            </a:r>
          </a:p>
          <a:p>
            <a:pPr marL="800100" lvl="1" fontAlgn="auto">
              <a:spcAft>
                <a:spcPts val="0"/>
              </a:spcAft>
              <a:defRPr/>
            </a:pPr>
            <a:r>
              <a:rPr lang="en-US" sz="1900" dirty="0">
                <a:solidFill>
                  <a:schemeClr val="tx1">
                    <a:lumMod val="50000"/>
                    <a:lumOff val="50000"/>
                  </a:schemeClr>
                </a:solidFill>
              </a:rPr>
              <a:t>Cochrane Cystic Fibrosis and Genetic Disorders Group </a:t>
            </a:r>
          </a:p>
          <a:p>
            <a:pPr marL="514350" lvl="1" indent="0" fontAlgn="auto">
              <a:spcAft>
                <a:spcPts val="0"/>
              </a:spcAft>
              <a:buFont typeface="Courier New" pitchFamily="49" charset="0"/>
              <a:buNone/>
              <a:defRPr/>
            </a:pPr>
            <a:r>
              <a:rPr lang="en-US" sz="1900" dirty="0" smtClean="0">
                <a:solidFill>
                  <a:schemeClr val="tx1">
                    <a:lumMod val="50000"/>
                    <a:lumOff val="50000"/>
                  </a:schemeClr>
                </a:solidFill>
              </a:rPr>
              <a:t>	</a:t>
            </a:r>
            <a:endParaRPr lang="en-US" sz="1800" dirty="0" smtClean="0">
              <a:solidFill>
                <a:schemeClr val="tx1">
                  <a:lumMod val="50000"/>
                  <a:lumOff val="50000"/>
                </a:schemeClr>
              </a:solidFill>
            </a:endParaRPr>
          </a:p>
          <a:p>
            <a:pPr marL="400050" fontAlgn="auto">
              <a:spcAft>
                <a:spcPts val="0"/>
              </a:spcAft>
              <a:buFont typeface="Arial" pitchFamily="34" charset="0"/>
              <a:buChar char="•"/>
              <a:defRPr/>
            </a:pPr>
            <a:r>
              <a:rPr lang="en-US" sz="2600" dirty="0">
                <a:solidFill>
                  <a:schemeClr val="tx1">
                    <a:lumMod val="50000"/>
                    <a:lumOff val="50000"/>
                  </a:schemeClr>
                </a:solidFill>
              </a:rPr>
              <a:t>Purpose: </a:t>
            </a:r>
          </a:p>
          <a:p>
            <a:pPr marL="800100" lvl="1" fontAlgn="auto">
              <a:spcAft>
                <a:spcPts val="0"/>
              </a:spcAft>
              <a:defRPr/>
            </a:pPr>
            <a:r>
              <a:rPr lang="en-US" sz="1900" dirty="0" smtClean="0">
                <a:solidFill>
                  <a:schemeClr val="tx1">
                    <a:lumMod val="50000"/>
                    <a:lumOff val="50000"/>
                  </a:schemeClr>
                </a:solidFill>
              </a:rPr>
              <a:t>“To </a:t>
            </a:r>
            <a:r>
              <a:rPr lang="en-US" sz="1900" dirty="0">
                <a:solidFill>
                  <a:schemeClr val="tx1">
                    <a:lumMod val="50000"/>
                    <a:lumOff val="50000"/>
                  </a:schemeClr>
                </a:solidFill>
              </a:rPr>
              <a:t>determine whether a prescribed regimen of physical training produces improvement or prevents deterioration in physiological and clinical outcomes in cystic fibrosis compared to no training</a:t>
            </a:r>
            <a:r>
              <a:rPr lang="en-US" sz="1900" dirty="0" smtClean="0">
                <a:solidFill>
                  <a:schemeClr val="tx1">
                    <a:lumMod val="50000"/>
                    <a:lumOff val="50000"/>
                  </a:schemeClr>
                </a:solidFill>
              </a:rPr>
              <a:t>.”</a:t>
            </a:r>
          </a:p>
          <a:p>
            <a:pPr marL="400050" fontAlgn="auto">
              <a:spcAft>
                <a:spcPts val="0"/>
              </a:spcAft>
              <a:buFont typeface="Arial" pitchFamily="34" charset="0"/>
              <a:buChar char="•"/>
              <a:defRPr/>
            </a:pPr>
            <a:endParaRPr lang="en-US" sz="1900" dirty="0" smtClean="0">
              <a:solidFill>
                <a:schemeClr val="tx1">
                  <a:lumMod val="50000"/>
                  <a:lumOff val="50000"/>
                </a:schemeClr>
              </a:solidFill>
            </a:endParaRPr>
          </a:p>
          <a:p>
            <a:pPr marL="400050" fontAlgn="auto">
              <a:spcAft>
                <a:spcPts val="0"/>
              </a:spcAft>
              <a:buFont typeface="Arial" pitchFamily="34" charset="0"/>
              <a:buChar char="•"/>
              <a:defRPr/>
            </a:pPr>
            <a:r>
              <a:rPr lang="en-US" sz="2600" dirty="0" smtClean="0">
                <a:solidFill>
                  <a:schemeClr val="tx1">
                    <a:lumMod val="50000"/>
                    <a:lumOff val="50000"/>
                  </a:schemeClr>
                </a:solidFill>
              </a:rPr>
              <a:t>Conclusions:</a:t>
            </a:r>
          </a:p>
          <a:p>
            <a:pPr marL="800100" lvl="1" fontAlgn="auto">
              <a:spcAft>
                <a:spcPts val="0"/>
              </a:spcAft>
              <a:defRPr/>
            </a:pPr>
            <a:r>
              <a:rPr lang="en-US" sz="1900" dirty="0" smtClean="0">
                <a:solidFill>
                  <a:schemeClr val="tx1">
                    <a:lumMod val="50000"/>
                    <a:lumOff val="50000"/>
                  </a:schemeClr>
                </a:solidFill>
              </a:rPr>
              <a:t>“…are limited by the small size, short duration and incomplete reporting of most of the studies included in this review.” </a:t>
            </a:r>
          </a:p>
          <a:p>
            <a:pPr marL="400050" fontAlgn="auto">
              <a:spcAft>
                <a:spcPts val="0"/>
              </a:spcAft>
              <a:buFont typeface="Arial" pitchFamily="34" charset="0"/>
              <a:buChar char="•"/>
              <a:defRPr/>
            </a:pPr>
            <a:endParaRPr lang="en-US" sz="1900" dirty="0" smtClean="0">
              <a:solidFill>
                <a:schemeClr val="tx1">
                  <a:lumMod val="50000"/>
                  <a:lumOff val="50000"/>
                </a:schemeClr>
              </a:solidFill>
            </a:endParaRPr>
          </a:p>
          <a:p>
            <a:pPr marL="800100" lvl="1" fontAlgn="auto">
              <a:spcAft>
                <a:spcPts val="0"/>
              </a:spcAft>
              <a:defRPr/>
            </a:pPr>
            <a:r>
              <a:rPr lang="en-US" sz="1900" dirty="0" smtClean="0">
                <a:solidFill>
                  <a:schemeClr val="tx1">
                    <a:lumMod val="50000"/>
                    <a:lumOff val="50000"/>
                  </a:schemeClr>
                </a:solidFill>
              </a:rPr>
              <a:t>“Physical training is already part of the care package offered to most people with cystic fibrosis and there is a lack of evidence to actively discourage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Available Resources</a:t>
            </a:r>
            <a:endParaRPr lang="en-US" dirty="0"/>
          </a:p>
        </p:txBody>
      </p:sp>
      <p:sp>
        <p:nvSpPr>
          <p:cNvPr id="3" name="Content Placeholder 2"/>
          <p:cNvSpPr>
            <a:spLocks noGrp="1"/>
          </p:cNvSpPr>
          <p:nvPr>
            <p:ph idx="1"/>
          </p:nvPr>
        </p:nvSpPr>
        <p:spPr/>
        <p:txBody>
          <a:bodyPr/>
          <a:lstStyle/>
          <a:p>
            <a:r>
              <a:rPr lang="en-US" smtClean="0"/>
              <a:t>CFF videos for patients  </a:t>
            </a:r>
          </a:p>
          <a:p>
            <a:pPr lvl="1"/>
            <a:r>
              <a:rPr lang="en-US" smtClean="0"/>
              <a:t>Yoga for CF</a:t>
            </a:r>
          </a:p>
          <a:p>
            <a:pPr lvl="1"/>
            <a:r>
              <a:rPr lang="en-US" smtClean="0"/>
              <a:t>Exercise Your Future-Staying Fit with CF</a:t>
            </a:r>
          </a:p>
          <a:p>
            <a:pPr lvl="1"/>
            <a:endParaRPr lang="en-US" smtClean="0"/>
          </a:p>
          <a:p>
            <a:r>
              <a:rPr lang="en-US" smtClean="0"/>
              <a:t>Port CF education materials</a:t>
            </a:r>
          </a:p>
          <a:p>
            <a:pPr lvl="1"/>
            <a:r>
              <a:rPr lang="en-US" smtClean="0"/>
              <a:t>Day to Day exercise</a:t>
            </a:r>
          </a:p>
          <a:p>
            <a:pPr lvl="1"/>
            <a:r>
              <a:rPr lang="en-US" smtClean="0"/>
              <a:t>LIFE handouts</a:t>
            </a:r>
          </a:p>
          <a:p>
            <a:pPr lvl="1"/>
            <a:endParaRPr lang="en-US" smtClean="0"/>
          </a:p>
          <a:p>
            <a:r>
              <a:rPr lang="en-US" smtClean="0"/>
              <a:t>Postural leaflet</a:t>
            </a:r>
          </a:p>
          <a:p>
            <a:endParaRPr lang="en-US" smtClean="0"/>
          </a:p>
          <a:p>
            <a:r>
              <a:rPr lang="en-US" smtClean="0"/>
              <a:t>CF 101 for the Physical Therapist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MCHB Competencies</a:t>
            </a:r>
            <a:endParaRPr lang="en-US" dirty="0"/>
          </a:p>
        </p:txBody>
      </p:sp>
      <p:pic>
        <p:nvPicPr>
          <p:cNvPr id="75778" name="Content Placeholder 4" descr="Screen Shot 2013-07-08 at 10.33.24 AM.png"/>
          <p:cNvPicPr>
            <a:picLocks noGrp="1" noChangeAspect="1"/>
          </p:cNvPicPr>
          <p:nvPr>
            <p:ph idx="1"/>
          </p:nvPr>
        </p:nvPicPr>
        <p:blipFill>
          <a:blip r:embed="rId3"/>
          <a:srcRect l="-43748" r="-43748"/>
          <a:stretch>
            <a:fillRect/>
          </a:stretch>
        </p:blip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MCHB Competencies</a:t>
            </a:r>
            <a:endParaRPr lang="en-US" dirty="0"/>
          </a:p>
        </p:txBody>
      </p:sp>
      <p:pic>
        <p:nvPicPr>
          <p:cNvPr id="77826" name="Content Placeholder 4" descr="Screen Shot 2013-07-08 at 10.33.24 AM.png"/>
          <p:cNvPicPr>
            <a:picLocks noGrp="1" noChangeAspect="1"/>
          </p:cNvPicPr>
          <p:nvPr>
            <p:ph idx="1"/>
          </p:nvPr>
        </p:nvPicPr>
        <p:blipFill>
          <a:blip r:embed="rId3"/>
          <a:srcRect l="30551" t="29707" r="28386" b="29222"/>
          <a:stretch>
            <a:fillRect/>
          </a:stretch>
        </p:blipFill>
        <p:spPr>
          <a:xfrm>
            <a:off x="7813675" y="5486400"/>
            <a:ext cx="1330325" cy="1371600"/>
          </a:xfrm>
        </p:spPr>
      </p:pic>
      <p:sp>
        <p:nvSpPr>
          <p:cNvPr id="77827" name="Content Placeholder 2"/>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defTabSz="914400">
              <a:spcBef>
                <a:spcPct val="20000"/>
              </a:spcBef>
              <a:buFont typeface="Arial" charset="0"/>
              <a:buChar char="•"/>
            </a:pPr>
            <a:r>
              <a:rPr lang="en-US" sz="2400">
                <a:solidFill>
                  <a:srgbClr val="7F7F7F"/>
                </a:solidFill>
                <a:latin typeface="Century Gothic" pitchFamily="34" charset="0"/>
              </a:rPr>
              <a:t>MCHB Knowledge Base</a:t>
            </a:r>
          </a:p>
          <a:p>
            <a:pPr marL="742950" lvl="1" indent="-285750" defTabSz="914400">
              <a:spcBef>
                <a:spcPct val="20000"/>
              </a:spcBef>
              <a:buFont typeface="Courier New" pitchFamily="49" charset="0"/>
              <a:buChar char="o"/>
            </a:pPr>
            <a:r>
              <a:rPr lang="en-US">
                <a:solidFill>
                  <a:srgbClr val="7F7F7F"/>
                </a:solidFill>
                <a:latin typeface="Century Gothic" pitchFamily="34" charset="0"/>
              </a:rPr>
              <a:t>Core Values/Strategic Objectives focus on:</a:t>
            </a:r>
          </a:p>
          <a:p>
            <a:pPr marL="1600200" lvl="3" indent="-228600" defTabSz="914400">
              <a:spcBef>
                <a:spcPct val="20000"/>
              </a:spcBef>
              <a:buFont typeface="Courier New" pitchFamily="49" charset="0"/>
              <a:buChar char="o"/>
            </a:pPr>
            <a:r>
              <a:rPr lang="en-US">
                <a:solidFill>
                  <a:srgbClr val="7F7F7F"/>
                </a:solidFill>
                <a:latin typeface="Century Gothic" pitchFamily="34" charset="0"/>
              </a:rPr>
              <a:t>Women, families and children</a:t>
            </a:r>
          </a:p>
          <a:p>
            <a:pPr marL="1600200" lvl="3" indent="-228600" defTabSz="914400">
              <a:spcBef>
                <a:spcPct val="20000"/>
              </a:spcBef>
              <a:buFont typeface="Courier New" pitchFamily="49" charset="0"/>
              <a:buChar char="o"/>
            </a:pPr>
            <a:r>
              <a:rPr lang="en-US">
                <a:solidFill>
                  <a:srgbClr val="7F7F7F"/>
                </a:solidFill>
                <a:latin typeface="Century Gothic" pitchFamily="34" charset="0"/>
              </a:rPr>
              <a:t>Prevention</a:t>
            </a:r>
          </a:p>
          <a:p>
            <a:pPr marL="1600200" lvl="3" indent="-228600" defTabSz="914400">
              <a:spcBef>
                <a:spcPct val="20000"/>
              </a:spcBef>
              <a:buFont typeface="Courier New" pitchFamily="49" charset="0"/>
              <a:buChar char="o"/>
            </a:pPr>
            <a:r>
              <a:rPr lang="en-US">
                <a:solidFill>
                  <a:srgbClr val="7F7F7F"/>
                </a:solidFill>
                <a:latin typeface="Century Gothic" pitchFamily="34" charset="0"/>
              </a:rPr>
              <a:t>Cultural competence</a:t>
            </a:r>
          </a:p>
          <a:p>
            <a:pPr marL="1600200" lvl="3" indent="-228600" defTabSz="914400">
              <a:spcBef>
                <a:spcPct val="20000"/>
              </a:spcBef>
              <a:buFont typeface="Courier New" pitchFamily="49" charset="0"/>
              <a:buChar char="o"/>
            </a:pPr>
            <a:r>
              <a:rPr lang="en-US">
                <a:solidFill>
                  <a:srgbClr val="7F7F7F"/>
                </a:solidFill>
                <a:latin typeface="Century Gothic" pitchFamily="34" charset="0"/>
              </a:rPr>
              <a:t>Family-centered care</a:t>
            </a:r>
          </a:p>
          <a:p>
            <a:pPr marL="1600200" lvl="3" indent="-228600" defTabSz="914400">
              <a:spcBef>
                <a:spcPct val="20000"/>
              </a:spcBef>
              <a:buFont typeface="Courier New" pitchFamily="49" charset="0"/>
              <a:buChar char="o"/>
            </a:pPr>
            <a:r>
              <a:rPr lang="en-US">
                <a:solidFill>
                  <a:srgbClr val="7F7F7F"/>
                </a:solidFill>
                <a:latin typeface="Century Gothic" pitchFamily="34" charset="0"/>
              </a:rPr>
              <a:t>Evidence-based practice</a:t>
            </a:r>
          </a:p>
          <a:p>
            <a:pPr marL="1600200" lvl="3" indent="-228600" defTabSz="914400">
              <a:spcBef>
                <a:spcPct val="20000"/>
              </a:spcBef>
              <a:buFont typeface="Courier New" pitchFamily="49" charset="0"/>
              <a:buChar char="o"/>
            </a:pPr>
            <a:endParaRPr lang="en-US" sz="1600">
              <a:solidFill>
                <a:srgbClr val="7F7F7F"/>
              </a:solidFill>
              <a:latin typeface="Century Gothic" pitchFamily="34" charset="0"/>
            </a:endParaRPr>
          </a:p>
          <a:p>
            <a:pPr marL="1600200" lvl="3" indent="-228600" defTabSz="914400">
              <a:spcBef>
                <a:spcPct val="20000"/>
              </a:spcBef>
              <a:buFont typeface="Courier New" pitchFamily="49" charset="0"/>
              <a:buChar char="o"/>
            </a:pPr>
            <a:endParaRPr lang="en-US" sz="1600">
              <a:solidFill>
                <a:srgbClr val="7F7F7F"/>
              </a:solidFill>
              <a:latin typeface="Century Gothic"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MCHB Competencies</a:t>
            </a:r>
            <a:endParaRPr lang="en-US" dirty="0"/>
          </a:p>
        </p:txBody>
      </p:sp>
      <p:pic>
        <p:nvPicPr>
          <p:cNvPr id="79874" name="Content Placeholder 4" descr="Screen Shot 2013-07-08 at 10.33.24 AM.png"/>
          <p:cNvPicPr>
            <a:picLocks noGrp="1" noChangeAspect="1"/>
          </p:cNvPicPr>
          <p:nvPr>
            <p:ph idx="1"/>
          </p:nvPr>
        </p:nvPicPr>
        <p:blipFill>
          <a:blip r:embed="rId3"/>
          <a:srcRect l="14613" t="15475" r="16187" b="16209"/>
          <a:stretch>
            <a:fillRect/>
          </a:stretch>
        </p:blipFill>
        <p:spPr>
          <a:xfrm>
            <a:off x="7796213" y="5486400"/>
            <a:ext cx="1347787" cy="1371600"/>
          </a:xfrm>
        </p:spPr>
      </p:pic>
      <p:sp>
        <p:nvSpPr>
          <p:cNvPr id="4" name="Content Placeholder 2"/>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defTabSz="914400">
              <a:spcBef>
                <a:spcPct val="20000"/>
              </a:spcBef>
              <a:buFont typeface="Arial" charset="0"/>
              <a:buChar char="•"/>
            </a:pPr>
            <a:r>
              <a:rPr lang="en-US" sz="2400">
                <a:solidFill>
                  <a:srgbClr val="7F7F7F"/>
                </a:solidFill>
                <a:latin typeface="Century Gothic" pitchFamily="34" charset="0"/>
              </a:rPr>
              <a:t>Communication</a:t>
            </a:r>
          </a:p>
          <a:p>
            <a:pPr marL="742950" lvl="1" indent="-285750" defTabSz="914400">
              <a:spcBef>
                <a:spcPct val="20000"/>
              </a:spcBef>
              <a:buFont typeface="Courier New" pitchFamily="49" charset="0"/>
              <a:buChar char="o"/>
            </a:pPr>
            <a:r>
              <a:rPr lang="en-US">
                <a:solidFill>
                  <a:srgbClr val="7F7F7F"/>
                </a:solidFill>
                <a:latin typeface="Century Gothic" pitchFamily="34" charset="0"/>
              </a:rPr>
              <a:t>Listening, writing, speaking</a:t>
            </a:r>
          </a:p>
          <a:p>
            <a:pPr marL="342900" indent="-342900" defTabSz="914400">
              <a:spcBef>
                <a:spcPct val="20000"/>
              </a:spcBef>
              <a:buFont typeface="Arial" charset="0"/>
              <a:buChar char="•"/>
            </a:pPr>
            <a:r>
              <a:rPr lang="en-US" sz="2400">
                <a:solidFill>
                  <a:srgbClr val="7F7F7F"/>
                </a:solidFill>
                <a:latin typeface="Century Gothic" pitchFamily="34" charset="0"/>
              </a:rPr>
              <a:t>Cultural competency</a:t>
            </a:r>
          </a:p>
          <a:p>
            <a:pPr marL="742950" lvl="1" indent="-285750" defTabSz="914400">
              <a:spcBef>
                <a:spcPct val="20000"/>
              </a:spcBef>
              <a:buFont typeface="Courier New" pitchFamily="49" charset="0"/>
              <a:buChar char="o"/>
            </a:pPr>
            <a:r>
              <a:rPr lang="en-US">
                <a:solidFill>
                  <a:srgbClr val="7F7F7F"/>
                </a:solidFill>
                <a:latin typeface="Century Gothic" pitchFamily="34" charset="0"/>
              </a:rPr>
              <a:t>Acknowledging personal bias, social/ethnic influences on physical activity, differences in health care system structure</a:t>
            </a:r>
          </a:p>
          <a:p>
            <a:pPr marL="342900" indent="-342900" defTabSz="914400">
              <a:spcBef>
                <a:spcPct val="20000"/>
              </a:spcBef>
              <a:buFont typeface="Arial" charset="0"/>
              <a:buChar char="•"/>
            </a:pPr>
            <a:r>
              <a:rPr lang="en-US" sz="2400">
                <a:solidFill>
                  <a:srgbClr val="7F7F7F"/>
                </a:solidFill>
                <a:latin typeface="Century Gothic" pitchFamily="34" charset="0"/>
              </a:rPr>
              <a:t>Family centered care</a:t>
            </a:r>
          </a:p>
          <a:p>
            <a:pPr marL="742950" lvl="1" indent="-285750" defTabSz="914400">
              <a:spcBef>
                <a:spcPct val="20000"/>
              </a:spcBef>
              <a:buFont typeface="Courier New" pitchFamily="49" charset="0"/>
              <a:buChar char="o"/>
            </a:pPr>
            <a:r>
              <a:rPr lang="en-US">
                <a:solidFill>
                  <a:srgbClr val="7F7F7F"/>
                </a:solidFill>
                <a:latin typeface="Century Gothic" pitchFamily="34" charset="0"/>
              </a:rPr>
              <a:t>Soliciting patient/parent input through surveys</a:t>
            </a:r>
          </a:p>
          <a:p>
            <a:pPr marL="342900" indent="-342900" defTabSz="914400">
              <a:spcBef>
                <a:spcPct val="20000"/>
              </a:spcBef>
              <a:buFont typeface="Arial" charset="0"/>
              <a:buChar char="•"/>
            </a:pPr>
            <a:r>
              <a:rPr lang="en-US" sz="2400">
                <a:solidFill>
                  <a:srgbClr val="7F7F7F"/>
                </a:solidFill>
                <a:latin typeface="Century Gothic" pitchFamily="34" charset="0"/>
              </a:rPr>
              <a:t>Developing others through teaching</a:t>
            </a:r>
          </a:p>
          <a:p>
            <a:pPr marL="742950" lvl="1" indent="-285750" defTabSz="914400">
              <a:spcBef>
                <a:spcPct val="20000"/>
              </a:spcBef>
              <a:buFont typeface="Courier New" pitchFamily="49" charset="0"/>
              <a:buChar char="o"/>
            </a:pPr>
            <a:r>
              <a:rPr lang="en-US">
                <a:solidFill>
                  <a:srgbClr val="7F7F7F"/>
                </a:solidFill>
                <a:latin typeface="Century Gothic" pitchFamily="34" charset="0"/>
              </a:rPr>
              <a:t>Presenting capstone and sharing information with WI CF centers</a:t>
            </a:r>
          </a:p>
          <a:p>
            <a:pPr marL="342900" indent="-342900" defTabSz="914400">
              <a:spcBef>
                <a:spcPct val="20000"/>
              </a:spcBef>
              <a:buFont typeface="Arial" charset="0"/>
              <a:buChar char="•"/>
            </a:pPr>
            <a:r>
              <a:rPr lang="en-US" sz="2400">
                <a:solidFill>
                  <a:srgbClr val="7F7F7F"/>
                </a:solidFill>
                <a:latin typeface="Century Gothic" pitchFamily="34" charset="0"/>
              </a:rPr>
              <a:t>Interdisciplinary team building</a:t>
            </a:r>
          </a:p>
          <a:p>
            <a:pPr marL="742950" lvl="1" indent="-285750" defTabSz="914400">
              <a:spcBef>
                <a:spcPct val="20000"/>
              </a:spcBef>
              <a:buFont typeface="Courier New" pitchFamily="49" charset="0"/>
              <a:buChar char="o"/>
            </a:pPr>
            <a:r>
              <a:rPr lang="en-US">
                <a:solidFill>
                  <a:srgbClr val="7F7F7F"/>
                </a:solidFill>
                <a:latin typeface="Century Gothic" pitchFamily="34" charset="0"/>
              </a:rPr>
              <a:t>Learning from AFCH providers through online survey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Thank You</a:t>
            </a:r>
            <a:endParaRPr lang="en-US" dirty="0"/>
          </a:p>
        </p:txBody>
      </p:sp>
      <p:sp>
        <p:nvSpPr>
          <p:cNvPr id="81922" name="Content Placeholder 2"/>
          <p:cNvSpPr>
            <a:spLocks noGrp="1"/>
          </p:cNvSpPr>
          <p:nvPr>
            <p:ph idx="1"/>
          </p:nvPr>
        </p:nvSpPr>
        <p:spPr/>
        <p:txBody>
          <a:bodyPr/>
          <a:lstStyle/>
          <a:p>
            <a:r>
              <a:rPr lang="en-US" smtClean="0"/>
              <a:t>Mary Marcus</a:t>
            </a:r>
          </a:p>
          <a:p>
            <a:r>
              <a:rPr lang="en-US" smtClean="0"/>
              <a:t>AFCH pulmonary providers</a:t>
            </a:r>
          </a:p>
          <a:p>
            <a:r>
              <a:rPr lang="en-US" smtClean="0"/>
              <a:t>AFCH patient and families</a:t>
            </a:r>
          </a:p>
          <a:p>
            <a:r>
              <a:rPr lang="en-US" smtClean="0"/>
              <a:t>The 12+ contributing PTs, RTs and RDs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4267200"/>
          </a:xfrm>
        </p:spPr>
        <p:txBody>
          <a:bodyPr/>
          <a:lstStyle/>
          <a:p>
            <a:pPr fontAlgn="auto">
              <a:spcAft>
                <a:spcPts val="0"/>
              </a:spcAft>
              <a:defRPr/>
            </a:pPr>
            <a:r>
              <a:rPr lang="en-US" sz="4000" dirty="0" smtClean="0"/>
              <a:t>Questions?</a:t>
            </a:r>
            <a:endParaRPr lang="en-US" sz="4000" dirty="0"/>
          </a:p>
        </p:txBody>
      </p:sp>
      <p:pic>
        <p:nvPicPr>
          <p:cNvPr id="82946" name="Picture 3"/>
          <p:cNvPicPr>
            <a:picLocks noChangeAspect="1"/>
          </p:cNvPicPr>
          <p:nvPr/>
        </p:nvPicPr>
        <p:blipFill>
          <a:blip r:embed="rId2"/>
          <a:srcRect/>
          <a:stretch>
            <a:fillRect/>
          </a:stretch>
        </p:blipFill>
        <p:spPr bwMode="auto">
          <a:xfrm>
            <a:off x="2179638" y="1352550"/>
            <a:ext cx="4808537" cy="19669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09600" y="152400"/>
            <a:ext cx="8229600" cy="1600200"/>
          </a:xfrm>
          <a:prstGeom prst="rect">
            <a:avLst/>
          </a:prstGeom>
        </p:spPr>
        <p:txBody>
          <a:bodyPr anchor="b"/>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r>
              <a:rPr lang="en-US" smtClean="0"/>
              <a:t>The Science</a:t>
            </a:r>
            <a:endParaRPr lang="en-US" dirty="0"/>
          </a:p>
        </p:txBody>
      </p:sp>
      <p:pic>
        <p:nvPicPr>
          <p:cNvPr id="6" name="Content Placeholder 5" descr="Screen Shot 2013-07-08 at 9.18.50 AM.png"/>
          <p:cNvPicPr>
            <a:picLocks noGrp="1" noChangeAspect="1"/>
          </p:cNvPicPr>
          <p:nvPr>
            <p:ph idx="1"/>
          </p:nvPr>
        </p:nvPicPr>
        <p:blipFill rotWithShape="1">
          <a:blip r:embed="rId3"/>
          <a:srcRect t="-2980" b="-2304"/>
          <a:stretch/>
        </p:blipFill>
        <p:spPr>
          <a:xfrm>
            <a:off x="1422400" y="998538"/>
            <a:ext cx="7575550" cy="685800"/>
          </a:xfrm>
          <a:effectLst>
            <a:outerShdw blurRad="190500" algn="tl" rotWithShape="0">
              <a:srgbClr val="000000">
                <a:alpha val="70000"/>
              </a:srgbClr>
            </a:outerShdw>
          </a:effectLst>
        </p:spPr>
      </p:pic>
      <p:pic>
        <p:nvPicPr>
          <p:cNvPr id="7" name="Picture 6" descr="Screen Shot 2013-07-08 at 9.18.08 AM.png"/>
          <p:cNvPicPr>
            <a:picLocks noChangeAspect="1"/>
          </p:cNvPicPr>
          <p:nvPr/>
        </p:nvPicPr>
        <p:blipFill>
          <a:blip r:embed="rId4"/>
          <a:stretch>
            <a:fillRect/>
          </a:stretch>
        </p:blipFill>
        <p:spPr>
          <a:xfrm>
            <a:off x="1976438" y="2613025"/>
            <a:ext cx="6410325" cy="685800"/>
          </a:xfrm>
          <a:prstGeom prst="rect">
            <a:avLst/>
          </a:prstGeom>
          <a:ln>
            <a:noFill/>
          </a:ln>
          <a:effectLst>
            <a:outerShdw blurRad="190500" algn="tl" rotWithShape="0">
              <a:srgbClr val="000000">
                <a:alpha val="70000"/>
              </a:srgbClr>
            </a:outerShdw>
          </a:effectLst>
        </p:spPr>
      </p:pic>
      <p:pic>
        <p:nvPicPr>
          <p:cNvPr id="8" name="Picture 7" descr="Screen Shot 2013-07-08 at 9.17.41 AM.png"/>
          <p:cNvPicPr>
            <a:picLocks noChangeAspect="1"/>
          </p:cNvPicPr>
          <p:nvPr/>
        </p:nvPicPr>
        <p:blipFill>
          <a:blip r:embed="rId5"/>
          <a:stretch>
            <a:fillRect/>
          </a:stretch>
        </p:blipFill>
        <p:spPr>
          <a:xfrm>
            <a:off x="369888" y="5029200"/>
            <a:ext cx="3810000" cy="731838"/>
          </a:xfrm>
          <a:prstGeom prst="rect">
            <a:avLst/>
          </a:prstGeom>
          <a:ln>
            <a:noFill/>
          </a:ln>
          <a:effectLst>
            <a:outerShdw blurRad="190500" algn="tl" rotWithShape="0">
              <a:srgbClr val="000000">
                <a:alpha val="70000"/>
              </a:srgbClr>
            </a:outerShdw>
          </a:effectLst>
        </p:spPr>
      </p:pic>
      <p:pic>
        <p:nvPicPr>
          <p:cNvPr id="9" name="Picture 8" descr="Screen Shot 2013-07-08 at 9.07.58 AM.png"/>
          <p:cNvPicPr>
            <a:picLocks noChangeAspect="1"/>
          </p:cNvPicPr>
          <p:nvPr/>
        </p:nvPicPr>
        <p:blipFill>
          <a:blip r:embed="rId6"/>
          <a:stretch>
            <a:fillRect/>
          </a:stretch>
        </p:blipFill>
        <p:spPr>
          <a:xfrm>
            <a:off x="4286250" y="5240338"/>
            <a:ext cx="4545013" cy="1098550"/>
          </a:xfrm>
          <a:prstGeom prst="rect">
            <a:avLst/>
          </a:prstGeom>
          <a:ln>
            <a:noFill/>
          </a:ln>
          <a:effectLst>
            <a:outerShdw blurRad="190500" algn="tl" rotWithShape="0">
              <a:srgbClr val="000000">
                <a:alpha val="70000"/>
              </a:srgbClr>
            </a:outerShdw>
          </a:effectLst>
        </p:spPr>
      </p:pic>
      <p:pic>
        <p:nvPicPr>
          <p:cNvPr id="11" name="Picture 10" descr="Screen Shot 2013-07-08 at 9.27.18 AM.png"/>
          <p:cNvPicPr>
            <a:picLocks noChangeAspect="1"/>
          </p:cNvPicPr>
          <p:nvPr/>
        </p:nvPicPr>
        <p:blipFill>
          <a:blip r:embed="rId7"/>
          <a:stretch>
            <a:fillRect/>
          </a:stretch>
        </p:blipFill>
        <p:spPr>
          <a:xfrm>
            <a:off x="1203325" y="4229100"/>
            <a:ext cx="6721475" cy="685800"/>
          </a:xfrm>
          <a:prstGeom prst="rect">
            <a:avLst/>
          </a:prstGeom>
          <a:ln>
            <a:noFill/>
          </a:ln>
          <a:effectLst>
            <a:outerShdw blurRad="190500" algn="tl" rotWithShape="0">
              <a:srgbClr val="000000">
                <a:alpha val="70000"/>
              </a:srgbClr>
            </a:outerShdw>
          </a:effectLst>
        </p:spPr>
      </p:pic>
      <p:pic>
        <p:nvPicPr>
          <p:cNvPr id="12" name="Picture 11" descr="Screen Shot 2013-07-08 at 9.26.48 AM.png"/>
          <p:cNvPicPr>
            <a:picLocks noChangeAspect="1"/>
          </p:cNvPicPr>
          <p:nvPr/>
        </p:nvPicPr>
        <p:blipFill>
          <a:blip r:embed="rId8"/>
          <a:stretch>
            <a:fillRect/>
          </a:stretch>
        </p:blipFill>
        <p:spPr>
          <a:xfrm>
            <a:off x="838200" y="212725"/>
            <a:ext cx="5099050" cy="685800"/>
          </a:xfrm>
          <a:prstGeom prst="rect">
            <a:avLst/>
          </a:prstGeom>
          <a:ln>
            <a:noFill/>
          </a:ln>
          <a:effectLst>
            <a:outerShdw blurRad="190500" algn="tl" rotWithShape="0">
              <a:srgbClr val="000000">
                <a:alpha val="70000"/>
              </a:srgbClr>
            </a:outerShdw>
          </a:effectLst>
        </p:spPr>
      </p:pic>
      <p:pic>
        <p:nvPicPr>
          <p:cNvPr id="15" name="Picture 14" descr="Screen Shot 2013-07-08 at 9.25.53 AM.png"/>
          <p:cNvPicPr>
            <a:picLocks noChangeAspect="1"/>
          </p:cNvPicPr>
          <p:nvPr/>
        </p:nvPicPr>
        <p:blipFill>
          <a:blip r:embed="rId9"/>
          <a:stretch>
            <a:fillRect/>
          </a:stretch>
        </p:blipFill>
        <p:spPr>
          <a:xfrm>
            <a:off x="314325" y="1838325"/>
            <a:ext cx="5819775" cy="685800"/>
          </a:xfrm>
          <a:prstGeom prst="rect">
            <a:avLst/>
          </a:prstGeom>
          <a:ln>
            <a:noFill/>
          </a:ln>
          <a:effectLst>
            <a:outerShdw blurRad="190500" algn="tl" rotWithShape="0">
              <a:srgbClr val="000000">
                <a:alpha val="70000"/>
              </a:srgbClr>
            </a:outerShdw>
          </a:effectLst>
        </p:spPr>
      </p:pic>
      <p:pic>
        <p:nvPicPr>
          <p:cNvPr id="16" name="Picture 15" descr="Screen Shot 2013-07-08 at 9.24.39 AM.png"/>
          <p:cNvPicPr>
            <a:picLocks noChangeAspect="1"/>
          </p:cNvPicPr>
          <p:nvPr/>
        </p:nvPicPr>
        <p:blipFill>
          <a:blip r:embed="rId10"/>
          <a:stretch>
            <a:fillRect/>
          </a:stretch>
        </p:blipFill>
        <p:spPr>
          <a:xfrm>
            <a:off x="609600" y="3375025"/>
            <a:ext cx="5775325" cy="685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7-08 at 12.43.16 PM.png"/>
          <p:cNvPicPr>
            <a:picLocks noGrp="1" noChangeAspect="1"/>
          </p:cNvPicPr>
          <p:nvPr>
            <p:ph idx="1"/>
          </p:nvPr>
        </p:nvPicPr>
        <p:blipFill rotWithShape="1">
          <a:blip r:embed="rId3"/>
          <a:srcRect t="-2028" b="3592"/>
          <a:stretch/>
        </p:blipFill>
        <p:spPr>
          <a:xfrm>
            <a:off x="177800" y="1655763"/>
            <a:ext cx="8856663" cy="4606925"/>
          </a:xfrm>
          <a:effectLst>
            <a:outerShdw blurRad="190500" algn="tl" rotWithShape="0">
              <a:srgbClr val="000000">
                <a:alpha val="70000"/>
              </a:srgbClr>
            </a:outerShdw>
          </a:effectLst>
        </p:spPr>
      </p:pic>
      <p:pic>
        <p:nvPicPr>
          <p:cNvPr id="22530" name="Picture 6" descr="Screen Shot 2013-07-08 at 12.46.55 PM.png"/>
          <p:cNvPicPr>
            <a:picLocks noChangeAspect="1"/>
          </p:cNvPicPr>
          <p:nvPr/>
        </p:nvPicPr>
        <p:blipFill>
          <a:blip r:embed="rId4"/>
          <a:srcRect/>
          <a:stretch>
            <a:fillRect/>
          </a:stretch>
        </p:blipFill>
        <p:spPr bwMode="auto">
          <a:xfrm>
            <a:off x="177800" y="285750"/>
            <a:ext cx="5183188" cy="1316038"/>
          </a:xfrm>
          <a:prstGeom prst="rect">
            <a:avLst/>
          </a:prstGeom>
          <a:noFill/>
          <a:ln w="9525">
            <a:noFill/>
            <a:miter lim="800000"/>
            <a:headEnd/>
            <a:tailEnd/>
          </a:ln>
        </p:spPr>
      </p:pic>
      <p:sp>
        <p:nvSpPr>
          <p:cNvPr id="22531" name="TextBox 7"/>
          <p:cNvSpPr txBox="1">
            <a:spLocks noChangeArrowheads="1"/>
          </p:cNvSpPr>
          <p:nvPr/>
        </p:nvSpPr>
        <p:spPr bwMode="auto">
          <a:xfrm>
            <a:off x="2989263" y="6340475"/>
            <a:ext cx="3232150" cy="461963"/>
          </a:xfrm>
          <a:prstGeom prst="rect">
            <a:avLst/>
          </a:prstGeom>
          <a:noFill/>
          <a:ln w="9525">
            <a:noFill/>
            <a:miter lim="800000"/>
            <a:headEnd/>
            <a:tailEnd/>
          </a:ln>
        </p:spPr>
        <p:txBody>
          <a:bodyPr wrap="none">
            <a:spAutoFit/>
          </a:bodyPr>
          <a:lstStyle/>
          <a:p>
            <a:pPr algn="ctr"/>
            <a:r>
              <a:rPr lang="en-US" sz="1200" i="1">
                <a:latin typeface="Palatino Linotype" pitchFamily="18" charset="0"/>
              </a:rPr>
              <a:t>International Journal of Pediatrics</a:t>
            </a:r>
          </a:p>
          <a:p>
            <a:pPr algn="ctr"/>
            <a:r>
              <a:rPr lang="en-US" sz="1200" i="1">
                <a:latin typeface="Palatino Linotype" pitchFamily="18" charset="0"/>
              </a:rPr>
              <a:t>Volume 2010 (2010), Article ID 670640, 7 pages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4"/>
          <p:cNvPicPr>
            <a:picLocks noGrp="1" noChangeAspect="1"/>
          </p:cNvPicPr>
          <p:nvPr>
            <p:ph idx="1"/>
          </p:nvPr>
        </p:nvPicPr>
        <p:blipFill>
          <a:blip r:embed="rId2"/>
          <a:srcRect l="-41411" r="-41411"/>
          <a:stretch>
            <a:fillRect/>
          </a:stretch>
        </p:blipFill>
        <p:spPr>
          <a:xfrm>
            <a:off x="457200" y="989013"/>
            <a:ext cx="8229600" cy="4525962"/>
          </a:xfrm>
        </p:spPr>
      </p:pic>
      <p:sp>
        <p:nvSpPr>
          <p:cNvPr id="24578" name="TextBox 6"/>
          <p:cNvSpPr txBox="1">
            <a:spLocks noChangeArrowheads="1"/>
          </p:cNvSpPr>
          <p:nvPr/>
        </p:nvSpPr>
        <p:spPr bwMode="auto">
          <a:xfrm>
            <a:off x="6427788" y="5802313"/>
            <a:ext cx="1858962" cy="522287"/>
          </a:xfrm>
          <a:prstGeom prst="rect">
            <a:avLst/>
          </a:prstGeom>
          <a:noFill/>
          <a:ln w="9525">
            <a:noFill/>
            <a:miter lim="800000"/>
            <a:headEnd/>
            <a:tailEnd/>
          </a:ln>
        </p:spPr>
        <p:txBody>
          <a:bodyPr wrap="none">
            <a:spAutoFit/>
          </a:bodyPr>
          <a:lstStyle/>
          <a:p>
            <a:pPr algn="ctr"/>
            <a:r>
              <a:rPr lang="en-US" sz="1400" i="1">
                <a:latin typeface="Palatino Linotype" pitchFamily="18" charset="0"/>
              </a:rPr>
              <a:t>Keele University</a:t>
            </a:r>
          </a:p>
          <a:p>
            <a:pPr algn="ctr"/>
            <a:r>
              <a:rPr lang="en-US" sz="1400" i="1">
                <a:latin typeface="Palatino Linotype" pitchFamily="18" charset="0"/>
              </a:rPr>
              <a:t>Staffordshire, England</a:t>
            </a:r>
          </a:p>
        </p:txBody>
      </p:sp>
      <p:sp>
        <p:nvSpPr>
          <p:cNvPr id="8" name="Donut 7"/>
          <p:cNvSpPr/>
          <p:nvPr/>
        </p:nvSpPr>
        <p:spPr>
          <a:xfrm>
            <a:off x="4306888" y="3146425"/>
            <a:ext cx="1730375" cy="1454150"/>
          </a:xfrm>
          <a:prstGeom prst="donut">
            <a:avLst>
              <a:gd name="adj" fmla="val 5389"/>
            </a:avLst>
          </a:prstGeom>
          <a:solidFill>
            <a:schemeClr val="accent2">
              <a:lumMod val="60000"/>
              <a:lumOff val="4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Multiply 8"/>
          <p:cNvSpPr/>
          <p:nvPr/>
        </p:nvSpPr>
        <p:spPr>
          <a:xfrm>
            <a:off x="4694238" y="1878013"/>
            <a:ext cx="1141412" cy="827087"/>
          </a:xfrm>
          <a:prstGeom prst="mathMultiply">
            <a:avLst>
              <a:gd name="adj1" fmla="val 7964"/>
            </a:avLst>
          </a:prstGeom>
          <a:solidFill>
            <a:schemeClr val="accent2">
              <a:lumMod val="60000"/>
              <a:lumOff val="4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Minus 9"/>
          <p:cNvSpPr/>
          <p:nvPr/>
        </p:nvSpPr>
        <p:spPr>
          <a:xfrm>
            <a:off x="3019425" y="2724150"/>
            <a:ext cx="1582738" cy="349250"/>
          </a:xfrm>
          <a:prstGeom prst="mathMinus">
            <a:avLst>
              <a:gd name="adj1" fmla="val 13338"/>
            </a:avLst>
          </a:prstGeom>
          <a:solidFill>
            <a:schemeClr val="accent2">
              <a:lumMod val="60000"/>
              <a:lumOff val="4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Multiply 10"/>
          <p:cNvSpPr/>
          <p:nvPr/>
        </p:nvSpPr>
        <p:spPr>
          <a:xfrm>
            <a:off x="3165475" y="3446463"/>
            <a:ext cx="1141413" cy="828675"/>
          </a:xfrm>
          <a:prstGeom prst="mathMultiply">
            <a:avLst>
              <a:gd name="adj1" fmla="val 7964"/>
            </a:avLst>
          </a:prstGeom>
          <a:solidFill>
            <a:schemeClr val="accent2">
              <a:lumMod val="60000"/>
              <a:lumOff val="4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Europe</a:t>
            </a:r>
            <a:endParaRPr lang="en-US" dirty="0"/>
          </a:p>
        </p:txBody>
      </p:sp>
      <p:pic>
        <p:nvPicPr>
          <p:cNvPr id="25602" name="Content Placeholder 3"/>
          <p:cNvPicPr>
            <a:picLocks noGrp="1" noChangeAspect="1"/>
          </p:cNvPicPr>
          <p:nvPr>
            <p:ph idx="1"/>
          </p:nvPr>
        </p:nvPicPr>
        <p:blipFill>
          <a:blip r:embed="rId2"/>
          <a:srcRect l="-48965" t="6935" r="-48965"/>
          <a:stretch>
            <a:fillRect/>
          </a:stretch>
        </p:blipFill>
        <p:spPr>
          <a:xfrm>
            <a:off x="457200" y="1914525"/>
            <a:ext cx="8229600" cy="4211638"/>
          </a:xfrm>
        </p:spPr>
      </p:pic>
      <p:sp>
        <p:nvSpPr>
          <p:cNvPr id="25603" name="TextBox 9"/>
          <p:cNvSpPr txBox="1">
            <a:spLocks noChangeArrowheads="1"/>
          </p:cNvSpPr>
          <p:nvPr/>
        </p:nvSpPr>
        <p:spPr bwMode="auto">
          <a:xfrm>
            <a:off x="2751138" y="5684838"/>
            <a:ext cx="1512887" cy="369887"/>
          </a:xfrm>
          <a:prstGeom prst="rect">
            <a:avLst/>
          </a:prstGeom>
          <a:solidFill>
            <a:schemeClr val="bg1"/>
          </a:solidFill>
          <a:ln w="9525">
            <a:noFill/>
            <a:miter lim="800000"/>
            <a:headEnd/>
            <a:tailEnd/>
          </a:ln>
        </p:spPr>
        <p:txBody>
          <a:bodyPr>
            <a:spAutoFit/>
          </a:bodyPr>
          <a:lstStyle/>
          <a:p>
            <a:r>
              <a:rPr lang="en-US">
                <a:solidFill>
                  <a:schemeClr val="bg1"/>
                </a:solidFill>
                <a:latin typeface="Palatino Linotype" pitchFamily="18" charset="0"/>
              </a:rPr>
              <a:t>                      .</a:t>
            </a:r>
          </a:p>
        </p:txBody>
      </p:sp>
      <p:sp>
        <p:nvSpPr>
          <p:cNvPr id="9" name="5-Point Star 8"/>
          <p:cNvSpPr/>
          <p:nvPr/>
        </p:nvSpPr>
        <p:spPr>
          <a:xfrm>
            <a:off x="3562350" y="3213100"/>
            <a:ext cx="263525" cy="230188"/>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3625850" y="3760788"/>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North America</a:t>
            </a:r>
            <a:endParaRPr lang="en-US" dirty="0"/>
          </a:p>
        </p:txBody>
      </p:sp>
      <p:pic>
        <p:nvPicPr>
          <p:cNvPr id="26626" name="Content Placeholder 11"/>
          <p:cNvPicPr>
            <a:picLocks noGrp="1" noChangeAspect="1"/>
          </p:cNvPicPr>
          <p:nvPr>
            <p:ph idx="1"/>
          </p:nvPr>
        </p:nvPicPr>
        <p:blipFill>
          <a:blip r:embed="rId2"/>
          <a:srcRect l="5876" t="8665" r="7393" b="11642"/>
          <a:stretch>
            <a:fillRect/>
          </a:stretch>
        </p:blipFill>
        <p:spPr>
          <a:xfrm>
            <a:off x="1276350" y="1987550"/>
            <a:ext cx="5973763" cy="4022725"/>
          </a:xfrm>
        </p:spPr>
      </p:pic>
      <p:sp>
        <p:nvSpPr>
          <p:cNvPr id="6" name="5-Point Star 5"/>
          <p:cNvSpPr/>
          <p:nvPr/>
        </p:nvSpPr>
        <p:spPr>
          <a:xfrm>
            <a:off x="4692650" y="2836863"/>
            <a:ext cx="263525" cy="2317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5-Point Star 6"/>
          <p:cNvSpPr/>
          <p:nvPr/>
        </p:nvSpPr>
        <p:spPr>
          <a:xfrm>
            <a:off x="5999163" y="3454400"/>
            <a:ext cx="263525" cy="230188"/>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5-Point Star 8"/>
          <p:cNvSpPr/>
          <p:nvPr/>
        </p:nvSpPr>
        <p:spPr>
          <a:xfrm>
            <a:off x="2227263" y="1871663"/>
            <a:ext cx="263525" cy="230187"/>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30629</TotalTime>
  <Words>2048</Words>
  <Application>Microsoft Macintosh PowerPoint</Application>
  <PresentationFormat>On-screen Show (4:3)</PresentationFormat>
  <Paragraphs>359</Paragraphs>
  <Slides>45</Slides>
  <Notes>23</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45</vt:i4>
      </vt:variant>
    </vt:vector>
  </HeadingPairs>
  <TitlesOfParts>
    <vt:vector size="52" baseType="lpstr">
      <vt:lpstr>Palatino Linotype</vt:lpstr>
      <vt:lpstr>Arial</vt:lpstr>
      <vt:lpstr>Century Gothic</vt:lpstr>
      <vt:lpstr>Courier New</vt:lpstr>
      <vt:lpstr>Calibri</vt:lpstr>
      <vt:lpstr>Executive</vt:lpstr>
      <vt:lpstr>Executive</vt:lpstr>
      <vt:lpstr>Physical Activity in Pediatric CF:  Melding Research in Practice</vt:lpstr>
      <vt:lpstr>Outline</vt:lpstr>
      <vt:lpstr>The Backstory</vt:lpstr>
      <vt:lpstr>The Science</vt:lpstr>
      <vt:lpstr>Slide 5</vt:lpstr>
      <vt:lpstr>Slide 6</vt:lpstr>
      <vt:lpstr>Slide 7</vt:lpstr>
      <vt:lpstr>Europe</vt:lpstr>
      <vt:lpstr>North America</vt:lpstr>
      <vt:lpstr>Wisconsin</vt:lpstr>
      <vt:lpstr>Interview Questions</vt:lpstr>
      <vt:lpstr>Europe</vt:lpstr>
      <vt:lpstr>England</vt:lpstr>
      <vt:lpstr>England</vt:lpstr>
      <vt:lpstr>London</vt:lpstr>
      <vt:lpstr>England</vt:lpstr>
      <vt:lpstr>Scotland</vt:lpstr>
      <vt:lpstr>Scotland</vt:lpstr>
      <vt:lpstr>North America</vt:lpstr>
      <vt:lpstr>Canada</vt:lpstr>
      <vt:lpstr>Canada</vt:lpstr>
      <vt:lpstr>West Virginia</vt:lpstr>
      <vt:lpstr>West Virginia</vt:lpstr>
      <vt:lpstr>Minnesota</vt:lpstr>
      <vt:lpstr>Wisconsin</vt:lpstr>
      <vt:lpstr>Green Bay</vt:lpstr>
      <vt:lpstr>Marshfield</vt:lpstr>
      <vt:lpstr>La Crosse</vt:lpstr>
      <vt:lpstr>Milwaukee</vt:lpstr>
      <vt:lpstr>Madison</vt:lpstr>
      <vt:lpstr>AFCH Inpatient</vt:lpstr>
      <vt:lpstr>Pulmonary Provider Survey</vt:lpstr>
      <vt:lpstr>Pulmonary Provider Survey</vt:lpstr>
      <vt:lpstr>Pulmonary Provider Survey</vt:lpstr>
      <vt:lpstr>Pulmonary Provider Survey</vt:lpstr>
      <vt:lpstr>Patient/Family Survey</vt:lpstr>
      <vt:lpstr>Patient/Family Survey</vt:lpstr>
      <vt:lpstr>Patient/Family Survey</vt:lpstr>
      <vt:lpstr>The Application</vt:lpstr>
      <vt:lpstr>Available Resources</vt:lpstr>
      <vt:lpstr>MCHB Competencies</vt:lpstr>
      <vt:lpstr>MCHB Competencies</vt:lpstr>
      <vt:lpstr>MCHB Competencies</vt:lpstr>
      <vt:lpstr>Thank You</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for Children with Cystic Fibrosis</dc:title>
  <dc:creator>Rachel Bell</dc:creator>
  <cp:lastModifiedBy>Department of Surgery</cp:lastModifiedBy>
  <cp:revision>101</cp:revision>
  <dcterms:created xsi:type="dcterms:W3CDTF">2013-04-24T14:43:27Z</dcterms:created>
  <dcterms:modified xsi:type="dcterms:W3CDTF">2013-07-09T15:57:47Z</dcterms:modified>
</cp:coreProperties>
</file>