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3"/>
  </p:notesMasterIdLst>
  <p:sldIdLst>
    <p:sldId id="256" r:id="rId2"/>
    <p:sldId id="269" r:id="rId3"/>
    <p:sldId id="259" r:id="rId4"/>
    <p:sldId id="258" r:id="rId5"/>
    <p:sldId id="257" r:id="rId6"/>
    <p:sldId id="266" r:id="rId7"/>
    <p:sldId id="260" r:id="rId8"/>
    <p:sldId id="261" r:id="rId9"/>
    <p:sldId id="262" r:id="rId10"/>
    <p:sldId id="276" r:id="rId11"/>
    <p:sldId id="263" r:id="rId12"/>
    <p:sldId id="275" r:id="rId13"/>
    <p:sldId id="270" r:id="rId14"/>
    <p:sldId id="264" r:id="rId15"/>
    <p:sldId id="268" r:id="rId16"/>
    <p:sldId id="267" r:id="rId17"/>
    <p:sldId id="265" r:id="rId18"/>
    <p:sldId id="271" r:id="rId19"/>
    <p:sldId id="272" r:id="rId20"/>
    <p:sldId id="273"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45" autoAdjust="0"/>
    <p:restoredTop sz="71014" autoAdjust="0"/>
  </p:normalViewPr>
  <p:slideViewPr>
    <p:cSldViewPr>
      <p:cViewPr varScale="1">
        <p:scale>
          <a:sx n="79" d="100"/>
          <a:sy n="79" d="100"/>
        </p:scale>
        <p:origin x="-192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A7B7A9-F3FC-4EBE-BEBB-5FCF6998559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C7727183-F43D-432F-9358-FCD0A47413E3}">
      <dgm:prSet phldrT="[Text]"/>
      <dgm:spPr/>
      <dgm:t>
        <a:bodyPr/>
        <a:lstStyle/>
        <a:p>
          <a:r>
            <a:rPr lang="en-US" dirty="0" smtClean="0"/>
            <a:t>Patient and Family</a:t>
          </a:r>
          <a:endParaRPr lang="en-US" dirty="0"/>
        </a:p>
      </dgm:t>
    </dgm:pt>
    <dgm:pt modelId="{7ADE29B1-82B7-4673-A116-1E0FEF26698F}" type="parTrans" cxnId="{4F974CEE-5BA7-403E-89D6-7AC985C608DE}">
      <dgm:prSet/>
      <dgm:spPr/>
      <dgm:t>
        <a:bodyPr/>
        <a:lstStyle/>
        <a:p>
          <a:endParaRPr lang="en-US"/>
        </a:p>
      </dgm:t>
    </dgm:pt>
    <dgm:pt modelId="{92DCC47A-157A-4852-9DBB-8B70E879CD74}" type="sibTrans" cxnId="{4F974CEE-5BA7-403E-89D6-7AC985C608DE}">
      <dgm:prSet/>
      <dgm:spPr/>
      <dgm:t>
        <a:bodyPr/>
        <a:lstStyle/>
        <a:p>
          <a:endParaRPr lang="en-US" dirty="0"/>
        </a:p>
      </dgm:t>
    </dgm:pt>
    <dgm:pt modelId="{9EE870AB-A9F5-4A35-B116-24F59A38A141}">
      <dgm:prSet phldrT="[Text]"/>
      <dgm:spPr/>
      <dgm:t>
        <a:bodyPr/>
        <a:lstStyle/>
        <a:p>
          <a:r>
            <a:rPr lang="en-US" dirty="0" smtClean="0"/>
            <a:t>Discuss</a:t>
          </a:r>
          <a:endParaRPr lang="en-US" dirty="0"/>
        </a:p>
      </dgm:t>
    </dgm:pt>
    <dgm:pt modelId="{2E7E681C-44E2-426E-A9D3-989AD86C16B0}" type="parTrans" cxnId="{2D577DF1-81AE-4618-A14D-853C670CC341}">
      <dgm:prSet/>
      <dgm:spPr/>
      <dgm:t>
        <a:bodyPr/>
        <a:lstStyle/>
        <a:p>
          <a:endParaRPr lang="en-US"/>
        </a:p>
      </dgm:t>
    </dgm:pt>
    <dgm:pt modelId="{A043D29C-D4B8-45A2-89D2-0C5DEFE8C221}" type="sibTrans" cxnId="{2D577DF1-81AE-4618-A14D-853C670CC341}">
      <dgm:prSet/>
      <dgm:spPr/>
      <dgm:t>
        <a:bodyPr/>
        <a:lstStyle/>
        <a:p>
          <a:endParaRPr lang="en-US"/>
        </a:p>
      </dgm:t>
    </dgm:pt>
    <dgm:pt modelId="{AD6A3C88-44F0-4D9D-B078-F6A7DDE5D0F0}">
      <dgm:prSet phldrT="[Text]"/>
      <dgm:spPr/>
      <dgm:t>
        <a:bodyPr/>
        <a:lstStyle/>
        <a:p>
          <a:r>
            <a:rPr lang="en-US" dirty="0" smtClean="0"/>
            <a:t>Peds Specialty Clinics</a:t>
          </a:r>
          <a:endParaRPr lang="en-US" dirty="0"/>
        </a:p>
      </dgm:t>
    </dgm:pt>
    <dgm:pt modelId="{F93E6B73-36AB-4C39-91D7-AF83A2587406}" type="parTrans" cxnId="{86237FD3-CEED-418A-B1C0-037064AF9867}">
      <dgm:prSet/>
      <dgm:spPr/>
      <dgm:t>
        <a:bodyPr/>
        <a:lstStyle/>
        <a:p>
          <a:endParaRPr lang="en-US"/>
        </a:p>
      </dgm:t>
    </dgm:pt>
    <dgm:pt modelId="{A7B41FC9-0DC5-4EF0-96F5-72A7FADE64D9}" type="sibTrans" cxnId="{86237FD3-CEED-418A-B1C0-037064AF9867}">
      <dgm:prSet/>
      <dgm:spPr/>
      <dgm:t>
        <a:bodyPr/>
        <a:lstStyle/>
        <a:p>
          <a:endParaRPr lang="en-US" dirty="0"/>
        </a:p>
      </dgm:t>
    </dgm:pt>
    <dgm:pt modelId="{3A6E6229-72F2-487D-ABD0-7B03E5F6BAB2}">
      <dgm:prSet phldrT="[Text]"/>
      <dgm:spPr/>
      <dgm:t>
        <a:bodyPr/>
        <a:lstStyle/>
        <a:p>
          <a:r>
            <a:rPr lang="en-US" dirty="0" smtClean="0"/>
            <a:t>Problem List</a:t>
          </a:r>
          <a:endParaRPr lang="en-US" dirty="0"/>
        </a:p>
      </dgm:t>
    </dgm:pt>
    <dgm:pt modelId="{F877C7D1-E784-4F07-B8CB-ED063230B37C}" type="parTrans" cxnId="{0E5AC40C-EC44-48B6-AFE1-7763EC2527F5}">
      <dgm:prSet/>
      <dgm:spPr/>
      <dgm:t>
        <a:bodyPr/>
        <a:lstStyle/>
        <a:p>
          <a:endParaRPr lang="en-US"/>
        </a:p>
      </dgm:t>
    </dgm:pt>
    <dgm:pt modelId="{4A85CAC7-A65E-4494-98BB-779BE6B98F80}" type="sibTrans" cxnId="{0E5AC40C-EC44-48B6-AFE1-7763EC2527F5}">
      <dgm:prSet/>
      <dgm:spPr/>
      <dgm:t>
        <a:bodyPr/>
        <a:lstStyle/>
        <a:p>
          <a:endParaRPr lang="en-US"/>
        </a:p>
      </dgm:t>
    </dgm:pt>
    <dgm:pt modelId="{FEC49374-393A-4A14-81FC-F081E19AC014}">
      <dgm:prSet phldrT="[Text]"/>
      <dgm:spPr/>
      <dgm:t>
        <a:bodyPr/>
        <a:lstStyle/>
        <a:p>
          <a:r>
            <a:rPr lang="en-US" dirty="0" smtClean="0"/>
            <a:t>Note</a:t>
          </a:r>
          <a:endParaRPr lang="en-US" dirty="0"/>
        </a:p>
      </dgm:t>
    </dgm:pt>
    <dgm:pt modelId="{3C5AE8CC-EB36-4AB7-8D0E-270638C89D6F}" type="parTrans" cxnId="{5902521E-8CE8-4364-93B6-5386A07E9164}">
      <dgm:prSet/>
      <dgm:spPr/>
      <dgm:t>
        <a:bodyPr/>
        <a:lstStyle/>
        <a:p>
          <a:endParaRPr lang="en-US"/>
        </a:p>
      </dgm:t>
    </dgm:pt>
    <dgm:pt modelId="{12985EC0-18E1-44D4-91C1-BEF7977C29BB}" type="sibTrans" cxnId="{5902521E-8CE8-4364-93B6-5386A07E9164}">
      <dgm:prSet/>
      <dgm:spPr/>
      <dgm:t>
        <a:bodyPr/>
        <a:lstStyle/>
        <a:p>
          <a:endParaRPr lang="en-US"/>
        </a:p>
      </dgm:t>
    </dgm:pt>
    <dgm:pt modelId="{F54EF54F-FDEA-4820-932B-17FE0304BC2A}">
      <dgm:prSet phldrT="[Text]"/>
      <dgm:spPr/>
      <dgm:t>
        <a:bodyPr/>
        <a:lstStyle/>
        <a:p>
          <a:r>
            <a:rPr lang="en-US" dirty="0" smtClean="0"/>
            <a:t>Primary Care Provider</a:t>
          </a:r>
          <a:endParaRPr lang="en-US" dirty="0"/>
        </a:p>
      </dgm:t>
    </dgm:pt>
    <dgm:pt modelId="{07958456-D4FD-4E82-BF5A-F507ACB281C1}" type="parTrans" cxnId="{5A8738B9-67B1-4EFD-88DA-1B6B2661D09D}">
      <dgm:prSet/>
      <dgm:spPr/>
      <dgm:t>
        <a:bodyPr/>
        <a:lstStyle/>
        <a:p>
          <a:endParaRPr lang="en-US"/>
        </a:p>
      </dgm:t>
    </dgm:pt>
    <dgm:pt modelId="{F23337FD-AB54-47E9-AA80-66FE71D8F717}" type="sibTrans" cxnId="{5A8738B9-67B1-4EFD-88DA-1B6B2661D09D}">
      <dgm:prSet/>
      <dgm:spPr/>
      <dgm:t>
        <a:bodyPr/>
        <a:lstStyle/>
        <a:p>
          <a:endParaRPr lang="en-US"/>
        </a:p>
      </dgm:t>
    </dgm:pt>
    <dgm:pt modelId="{B4DD74C4-304D-45CC-8231-30B052897EEB}">
      <dgm:prSet phldrT="[Text]"/>
      <dgm:spPr/>
      <dgm:t>
        <a:bodyPr/>
        <a:lstStyle/>
        <a:p>
          <a:r>
            <a:rPr lang="en-US" dirty="0" smtClean="0"/>
            <a:t>Letter</a:t>
          </a:r>
          <a:endParaRPr lang="en-US" dirty="0"/>
        </a:p>
      </dgm:t>
    </dgm:pt>
    <dgm:pt modelId="{52FBFB33-2F15-4E69-A10A-253C8103EC39}" type="parTrans" cxnId="{17F85779-0A3A-4DCB-829A-503D196E6BF9}">
      <dgm:prSet/>
      <dgm:spPr/>
      <dgm:t>
        <a:bodyPr/>
        <a:lstStyle/>
        <a:p>
          <a:endParaRPr lang="en-US"/>
        </a:p>
      </dgm:t>
    </dgm:pt>
    <dgm:pt modelId="{9025B8F5-1272-4E63-BB1C-C2B30EA798DF}" type="sibTrans" cxnId="{17F85779-0A3A-4DCB-829A-503D196E6BF9}">
      <dgm:prSet/>
      <dgm:spPr/>
      <dgm:t>
        <a:bodyPr/>
        <a:lstStyle/>
        <a:p>
          <a:endParaRPr lang="en-US"/>
        </a:p>
      </dgm:t>
    </dgm:pt>
    <dgm:pt modelId="{FA23F2C5-1A39-4765-8336-9028759E9C4C}">
      <dgm:prSet phldrT="[Text]"/>
      <dgm:spPr/>
      <dgm:t>
        <a:bodyPr/>
        <a:lstStyle/>
        <a:p>
          <a:r>
            <a:rPr lang="en-US" dirty="0" smtClean="0"/>
            <a:t>AVS</a:t>
          </a:r>
          <a:endParaRPr lang="en-US" dirty="0"/>
        </a:p>
      </dgm:t>
    </dgm:pt>
    <dgm:pt modelId="{A6D7D22C-82E1-44AE-BBE0-6AC9307FD7B0}" type="parTrans" cxnId="{15E526DC-0E72-42A8-8F26-CBFD19FDF8FA}">
      <dgm:prSet/>
      <dgm:spPr/>
      <dgm:t>
        <a:bodyPr/>
        <a:lstStyle/>
        <a:p>
          <a:endParaRPr lang="en-US"/>
        </a:p>
      </dgm:t>
    </dgm:pt>
    <dgm:pt modelId="{0F5649A2-3D45-4C44-A06D-037728FFC3C9}" type="sibTrans" cxnId="{15E526DC-0E72-42A8-8F26-CBFD19FDF8FA}">
      <dgm:prSet/>
      <dgm:spPr/>
      <dgm:t>
        <a:bodyPr/>
        <a:lstStyle/>
        <a:p>
          <a:endParaRPr lang="en-US"/>
        </a:p>
      </dgm:t>
    </dgm:pt>
    <dgm:pt modelId="{E6BE41BB-9DD9-4A50-9514-8A4755C40019}" type="pres">
      <dgm:prSet presAssocID="{B5A7B7A9-F3FC-4EBE-BEBB-5FCF69985598}" presName="Name0" presStyleCnt="0">
        <dgm:presLayoutVars>
          <dgm:dir/>
          <dgm:animLvl val="lvl"/>
          <dgm:resizeHandles val="exact"/>
        </dgm:presLayoutVars>
      </dgm:prSet>
      <dgm:spPr/>
      <dgm:t>
        <a:bodyPr/>
        <a:lstStyle/>
        <a:p>
          <a:endParaRPr lang="en-US"/>
        </a:p>
      </dgm:t>
    </dgm:pt>
    <dgm:pt modelId="{F5772E79-A65F-428F-AC93-917D6FC0C1DC}" type="pres">
      <dgm:prSet presAssocID="{B5A7B7A9-F3FC-4EBE-BEBB-5FCF69985598}" presName="tSp" presStyleCnt="0"/>
      <dgm:spPr/>
    </dgm:pt>
    <dgm:pt modelId="{369DD4F3-ADAB-48AB-B9CC-7E6DFC57CF2B}" type="pres">
      <dgm:prSet presAssocID="{B5A7B7A9-F3FC-4EBE-BEBB-5FCF69985598}" presName="bSp" presStyleCnt="0"/>
      <dgm:spPr/>
    </dgm:pt>
    <dgm:pt modelId="{86472058-A4DC-4729-BBA6-DCA98F14B1C4}" type="pres">
      <dgm:prSet presAssocID="{B5A7B7A9-F3FC-4EBE-BEBB-5FCF69985598}" presName="process" presStyleCnt="0"/>
      <dgm:spPr/>
    </dgm:pt>
    <dgm:pt modelId="{C1FA4176-6C97-4A48-889A-BB5E699013C8}" type="pres">
      <dgm:prSet presAssocID="{C7727183-F43D-432F-9358-FCD0A47413E3}" presName="composite1" presStyleCnt="0"/>
      <dgm:spPr/>
    </dgm:pt>
    <dgm:pt modelId="{9FBD10A6-E321-436E-984E-8781B093F30A}" type="pres">
      <dgm:prSet presAssocID="{C7727183-F43D-432F-9358-FCD0A47413E3}" presName="dummyNode1" presStyleLbl="node1" presStyleIdx="0" presStyleCnt="3"/>
      <dgm:spPr/>
    </dgm:pt>
    <dgm:pt modelId="{56E11077-A9E5-47F6-BAFB-4FDBD8CF6411}" type="pres">
      <dgm:prSet presAssocID="{C7727183-F43D-432F-9358-FCD0A47413E3}" presName="childNode1" presStyleLbl="bgAcc1" presStyleIdx="0" presStyleCnt="3">
        <dgm:presLayoutVars>
          <dgm:bulletEnabled val="1"/>
        </dgm:presLayoutVars>
      </dgm:prSet>
      <dgm:spPr/>
      <dgm:t>
        <a:bodyPr/>
        <a:lstStyle/>
        <a:p>
          <a:endParaRPr lang="en-US"/>
        </a:p>
      </dgm:t>
    </dgm:pt>
    <dgm:pt modelId="{4181BAE4-EEAC-4472-9F0C-2E20B2088439}" type="pres">
      <dgm:prSet presAssocID="{C7727183-F43D-432F-9358-FCD0A47413E3}" presName="childNode1tx" presStyleLbl="bgAcc1" presStyleIdx="0" presStyleCnt="3">
        <dgm:presLayoutVars>
          <dgm:bulletEnabled val="1"/>
        </dgm:presLayoutVars>
      </dgm:prSet>
      <dgm:spPr/>
      <dgm:t>
        <a:bodyPr/>
        <a:lstStyle/>
        <a:p>
          <a:endParaRPr lang="en-US"/>
        </a:p>
      </dgm:t>
    </dgm:pt>
    <dgm:pt modelId="{67E95F9F-B2B4-4E5C-9A64-07AFE68A7AC6}" type="pres">
      <dgm:prSet presAssocID="{C7727183-F43D-432F-9358-FCD0A47413E3}" presName="parentNode1" presStyleLbl="node1" presStyleIdx="0" presStyleCnt="3">
        <dgm:presLayoutVars>
          <dgm:chMax val="1"/>
          <dgm:bulletEnabled val="1"/>
        </dgm:presLayoutVars>
      </dgm:prSet>
      <dgm:spPr/>
      <dgm:t>
        <a:bodyPr/>
        <a:lstStyle/>
        <a:p>
          <a:endParaRPr lang="en-US"/>
        </a:p>
      </dgm:t>
    </dgm:pt>
    <dgm:pt modelId="{91042D07-DD7C-425C-B95F-7632B841A014}" type="pres">
      <dgm:prSet presAssocID="{C7727183-F43D-432F-9358-FCD0A47413E3}" presName="connSite1" presStyleCnt="0"/>
      <dgm:spPr/>
    </dgm:pt>
    <dgm:pt modelId="{EEB8DC13-84CB-43D8-909B-DE3D7AFD9EA1}" type="pres">
      <dgm:prSet presAssocID="{92DCC47A-157A-4852-9DBB-8B70E879CD74}" presName="Name9" presStyleLbl="sibTrans2D1" presStyleIdx="0" presStyleCnt="2" custFlipHor="1"/>
      <dgm:spPr/>
      <dgm:t>
        <a:bodyPr/>
        <a:lstStyle/>
        <a:p>
          <a:endParaRPr lang="en-US"/>
        </a:p>
      </dgm:t>
    </dgm:pt>
    <dgm:pt modelId="{6D999062-7929-438D-8E1A-C9D7482DEEF5}" type="pres">
      <dgm:prSet presAssocID="{AD6A3C88-44F0-4D9D-B078-F6A7DDE5D0F0}" presName="composite2" presStyleCnt="0"/>
      <dgm:spPr/>
    </dgm:pt>
    <dgm:pt modelId="{D760A784-610E-4F89-BF6C-B96CC94DCCB5}" type="pres">
      <dgm:prSet presAssocID="{AD6A3C88-44F0-4D9D-B078-F6A7DDE5D0F0}" presName="dummyNode2" presStyleLbl="node1" presStyleIdx="0" presStyleCnt="3"/>
      <dgm:spPr/>
    </dgm:pt>
    <dgm:pt modelId="{AC68EE50-DDD5-4829-9430-A1FF2A7873F5}" type="pres">
      <dgm:prSet presAssocID="{AD6A3C88-44F0-4D9D-B078-F6A7DDE5D0F0}" presName="childNode2" presStyleLbl="bgAcc1" presStyleIdx="1" presStyleCnt="3">
        <dgm:presLayoutVars>
          <dgm:bulletEnabled val="1"/>
        </dgm:presLayoutVars>
      </dgm:prSet>
      <dgm:spPr/>
      <dgm:t>
        <a:bodyPr/>
        <a:lstStyle/>
        <a:p>
          <a:endParaRPr lang="en-US"/>
        </a:p>
      </dgm:t>
    </dgm:pt>
    <dgm:pt modelId="{C7C13BC3-2A9B-488B-A046-F994028B8DD9}" type="pres">
      <dgm:prSet presAssocID="{AD6A3C88-44F0-4D9D-B078-F6A7DDE5D0F0}" presName="childNode2tx" presStyleLbl="bgAcc1" presStyleIdx="1" presStyleCnt="3">
        <dgm:presLayoutVars>
          <dgm:bulletEnabled val="1"/>
        </dgm:presLayoutVars>
      </dgm:prSet>
      <dgm:spPr/>
      <dgm:t>
        <a:bodyPr/>
        <a:lstStyle/>
        <a:p>
          <a:endParaRPr lang="en-US"/>
        </a:p>
      </dgm:t>
    </dgm:pt>
    <dgm:pt modelId="{4F5A8503-4466-44BF-A518-F81ABED6624B}" type="pres">
      <dgm:prSet presAssocID="{AD6A3C88-44F0-4D9D-B078-F6A7DDE5D0F0}" presName="parentNode2" presStyleLbl="node1" presStyleIdx="1" presStyleCnt="3">
        <dgm:presLayoutVars>
          <dgm:chMax val="0"/>
          <dgm:bulletEnabled val="1"/>
        </dgm:presLayoutVars>
      </dgm:prSet>
      <dgm:spPr/>
      <dgm:t>
        <a:bodyPr/>
        <a:lstStyle/>
        <a:p>
          <a:endParaRPr lang="en-US"/>
        </a:p>
      </dgm:t>
    </dgm:pt>
    <dgm:pt modelId="{D51F0A55-0440-4E8B-99E5-1A2030A883A6}" type="pres">
      <dgm:prSet presAssocID="{AD6A3C88-44F0-4D9D-B078-F6A7DDE5D0F0}" presName="connSite2" presStyleCnt="0"/>
      <dgm:spPr/>
    </dgm:pt>
    <dgm:pt modelId="{A48EB3D1-6E11-4F24-98F2-1972AAF0EEEF}" type="pres">
      <dgm:prSet presAssocID="{A7B41FC9-0DC5-4EF0-96F5-72A7FADE64D9}" presName="Name18" presStyleLbl="sibTrans2D1" presStyleIdx="1" presStyleCnt="2"/>
      <dgm:spPr/>
      <dgm:t>
        <a:bodyPr/>
        <a:lstStyle/>
        <a:p>
          <a:endParaRPr lang="en-US"/>
        </a:p>
      </dgm:t>
    </dgm:pt>
    <dgm:pt modelId="{96C84726-BE57-4ECB-8583-A425315AFD81}" type="pres">
      <dgm:prSet presAssocID="{F54EF54F-FDEA-4820-932B-17FE0304BC2A}" presName="composite1" presStyleCnt="0"/>
      <dgm:spPr/>
    </dgm:pt>
    <dgm:pt modelId="{A7DD9451-E522-4F64-B126-778089442E5C}" type="pres">
      <dgm:prSet presAssocID="{F54EF54F-FDEA-4820-932B-17FE0304BC2A}" presName="dummyNode1" presStyleLbl="node1" presStyleIdx="1" presStyleCnt="3"/>
      <dgm:spPr/>
    </dgm:pt>
    <dgm:pt modelId="{4DD6EF77-97C5-461F-962C-C4162830791B}" type="pres">
      <dgm:prSet presAssocID="{F54EF54F-FDEA-4820-932B-17FE0304BC2A}" presName="childNode1" presStyleLbl="bgAcc1" presStyleIdx="2" presStyleCnt="3">
        <dgm:presLayoutVars>
          <dgm:bulletEnabled val="1"/>
        </dgm:presLayoutVars>
      </dgm:prSet>
      <dgm:spPr/>
      <dgm:t>
        <a:bodyPr/>
        <a:lstStyle/>
        <a:p>
          <a:endParaRPr lang="en-US"/>
        </a:p>
      </dgm:t>
    </dgm:pt>
    <dgm:pt modelId="{64408D6D-739D-47FF-84F3-25865D7B1C74}" type="pres">
      <dgm:prSet presAssocID="{F54EF54F-FDEA-4820-932B-17FE0304BC2A}" presName="childNode1tx" presStyleLbl="bgAcc1" presStyleIdx="2" presStyleCnt="3">
        <dgm:presLayoutVars>
          <dgm:bulletEnabled val="1"/>
        </dgm:presLayoutVars>
      </dgm:prSet>
      <dgm:spPr/>
      <dgm:t>
        <a:bodyPr/>
        <a:lstStyle/>
        <a:p>
          <a:endParaRPr lang="en-US"/>
        </a:p>
      </dgm:t>
    </dgm:pt>
    <dgm:pt modelId="{0207ADAF-E43C-4056-9B82-054F9E91FB27}" type="pres">
      <dgm:prSet presAssocID="{F54EF54F-FDEA-4820-932B-17FE0304BC2A}" presName="parentNode1" presStyleLbl="node1" presStyleIdx="2" presStyleCnt="3">
        <dgm:presLayoutVars>
          <dgm:chMax val="1"/>
          <dgm:bulletEnabled val="1"/>
        </dgm:presLayoutVars>
      </dgm:prSet>
      <dgm:spPr/>
      <dgm:t>
        <a:bodyPr/>
        <a:lstStyle/>
        <a:p>
          <a:endParaRPr lang="en-US"/>
        </a:p>
      </dgm:t>
    </dgm:pt>
    <dgm:pt modelId="{A4E94B7D-707C-4248-921A-84CB9C5539D9}" type="pres">
      <dgm:prSet presAssocID="{F54EF54F-FDEA-4820-932B-17FE0304BC2A}" presName="connSite1" presStyleCnt="0"/>
      <dgm:spPr/>
    </dgm:pt>
  </dgm:ptLst>
  <dgm:cxnLst>
    <dgm:cxn modelId="{0E5AC40C-EC44-48B6-AFE1-7763EC2527F5}" srcId="{AD6A3C88-44F0-4D9D-B078-F6A7DDE5D0F0}" destId="{3A6E6229-72F2-487D-ABD0-7B03E5F6BAB2}" srcOrd="0" destOrd="0" parTransId="{F877C7D1-E784-4F07-B8CB-ED063230B37C}" sibTransId="{4A85CAC7-A65E-4494-98BB-779BE6B98F80}"/>
    <dgm:cxn modelId="{F2BB2490-DA63-43E9-96F3-1717A5869B45}" type="presOf" srcId="{B4DD74C4-304D-45CC-8231-30B052897EEB}" destId="{64408D6D-739D-47FF-84F3-25865D7B1C74}" srcOrd="1" destOrd="0" presId="urn:microsoft.com/office/officeart/2005/8/layout/hProcess4"/>
    <dgm:cxn modelId="{6AD505C7-91DA-453A-BEAE-A9A462EFB160}" type="presOf" srcId="{F54EF54F-FDEA-4820-932B-17FE0304BC2A}" destId="{0207ADAF-E43C-4056-9B82-054F9E91FB27}" srcOrd="0" destOrd="0" presId="urn:microsoft.com/office/officeart/2005/8/layout/hProcess4"/>
    <dgm:cxn modelId="{53536DC7-9A0F-471F-807A-629CD96431F8}" type="presOf" srcId="{C7727183-F43D-432F-9358-FCD0A47413E3}" destId="{67E95F9F-B2B4-4E5C-9A64-07AFE68A7AC6}" srcOrd="0" destOrd="0" presId="urn:microsoft.com/office/officeart/2005/8/layout/hProcess4"/>
    <dgm:cxn modelId="{4F974CEE-5BA7-403E-89D6-7AC985C608DE}" srcId="{B5A7B7A9-F3FC-4EBE-BEBB-5FCF69985598}" destId="{C7727183-F43D-432F-9358-FCD0A47413E3}" srcOrd="0" destOrd="0" parTransId="{7ADE29B1-82B7-4673-A116-1E0FEF26698F}" sibTransId="{92DCC47A-157A-4852-9DBB-8B70E879CD74}"/>
    <dgm:cxn modelId="{679BAFFC-9B0F-4A38-B259-1D5A994A1DDA}" type="presOf" srcId="{B4DD74C4-304D-45CC-8231-30B052897EEB}" destId="{4DD6EF77-97C5-461F-962C-C4162830791B}" srcOrd="0" destOrd="0" presId="urn:microsoft.com/office/officeart/2005/8/layout/hProcess4"/>
    <dgm:cxn modelId="{6F381F35-CE50-42A9-8513-FA4C3A80F558}" type="presOf" srcId="{92DCC47A-157A-4852-9DBB-8B70E879CD74}" destId="{EEB8DC13-84CB-43D8-909B-DE3D7AFD9EA1}" srcOrd="0" destOrd="0" presId="urn:microsoft.com/office/officeart/2005/8/layout/hProcess4"/>
    <dgm:cxn modelId="{CD490146-F16E-4315-84D1-743ED367BD12}" type="presOf" srcId="{A7B41FC9-0DC5-4EF0-96F5-72A7FADE64D9}" destId="{A48EB3D1-6E11-4F24-98F2-1972AAF0EEEF}" srcOrd="0" destOrd="0" presId="urn:microsoft.com/office/officeart/2005/8/layout/hProcess4"/>
    <dgm:cxn modelId="{86237FD3-CEED-418A-B1C0-037064AF9867}" srcId="{B5A7B7A9-F3FC-4EBE-BEBB-5FCF69985598}" destId="{AD6A3C88-44F0-4D9D-B078-F6A7DDE5D0F0}" srcOrd="1" destOrd="0" parTransId="{F93E6B73-36AB-4C39-91D7-AF83A2587406}" sibTransId="{A7B41FC9-0DC5-4EF0-96F5-72A7FADE64D9}"/>
    <dgm:cxn modelId="{5902521E-8CE8-4364-93B6-5386A07E9164}" srcId="{AD6A3C88-44F0-4D9D-B078-F6A7DDE5D0F0}" destId="{FEC49374-393A-4A14-81FC-F081E19AC014}" srcOrd="1" destOrd="0" parTransId="{3C5AE8CC-EB36-4AB7-8D0E-270638C89D6F}" sibTransId="{12985EC0-18E1-44D4-91C1-BEF7977C29BB}"/>
    <dgm:cxn modelId="{BDF4AC32-830F-4F91-A3B7-E26FF2500496}" type="presOf" srcId="{FEC49374-393A-4A14-81FC-F081E19AC014}" destId="{C7C13BC3-2A9B-488B-A046-F994028B8DD9}" srcOrd="1" destOrd="1" presId="urn:microsoft.com/office/officeart/2005/8/layout/hProcess4"/>
    <dgm:cxn modelId="{ED33FF09-16FC-49F2-8B5C-899AEA8BBCEE}" type="presOf" srcId="{FA23F2C5-1A39-4765-8336-9028759E9C4C}" destId="{56E11077-A9E5-47F6-BAFB-4FDBD8CF6411}" srcOrd="0" destOrd="1" presId="urn:microsoft.com/office/officeart/2005/8/layout/hProcess4"/>
    <dgm:cxn modelId="{7502850E-AC32-496B-BF6D-9E06827D0A7F}" type="presOf" srcId="{3A6E6229-72F2-487D-ABD0-7B03E5F6BAB2}" destId="{C7C13BC3-2A9B-488B-A046-F994028B8DD9}" srcOrd="1" destOrd="0" presId="urn:microsoft.com/office/officeart/2005/8/layout/hProcess4"/>
    <dgm:cxn modelId="{CC9A3478-0E9A-4BE9-8841-E160B067D36D}" type="presOf" srcId="{9EE870AB-A9F5-4A35-B116-24F59A38A141}" destId="{56E11077-A9E5-47F6-BAFB-4FDBD8CF6411}" srcOrd="0" destOrd="0" presId="urn:microsoft.com/office/officeart/2005/8/layout/hProcess4"/>
    <dgm:cxn modelId="{17F85779-0A3A-4DCB-829A-503D196E6BF9}" srcId="{F54EF54F-FDEA-4820-932B-17FE0304BC2A}" destId="{B4DD74C4-304D-45CC-8231-30B052897EEB}" srcOrd="0" destOrd="0" parTransId="{52FBFB33-2F15-4E69-A10A-253C8103EC39}" sibTransId="{9025B8F5-1272-4E63-BB1C-C2B30EA798DF}"/>
    <dgm:cxn modelId="{15E526DC-0E72-42A8-8F26-CBFD19FDF8FA}" srcId="{C7727183-F43D-432F-9358-FCD0A47413E3}" destId="{FA23F2C5-1A39-4765-8336-9028759E9C4C}" srcOrd="1" destOrd="0" parTransId="{A6D7D22C-82E1-44AE-BBE0-6AC9307FD7B0}" sibTransId="{0F5649A2-3D45-4C44-A06D-037728FFC3C9}"/>
    <dgm:cxn modelId="{2D577DF1-81AE-4618-A14D-853C670CC341}" srcId="{C7727183-F43D-432F-9358-FCD0A47413E3}" destId="{9EE870AB-A9F5-4A35-B116-24F59A38A141}" srcOrd="0" destOrd="0" parTransId="{2E7E681C-44E2-426E-A9D3-989AD86C16B0}" sibTransId="{A043D29C-D4B8-45A2-89D2-0C5DEFE8C221}"/>
    <dgm:cxn modelId="{3F63F08C-18EF-485C-B9BB-4918CB13E0EF}" type="presOf" srcId="{9EE870AB-A9F5-4A35-B116-24F59A38A141}" destId="{4181BAE4-EEAC-4472-9F0C-2E20B2088439}" srcOrd="1" destOrd="0" presId="urn:microsoft.com/office/officeart/2005/8/layout/hProcess4"/>
    <dgm:cxn modelId="{DAFC37CE-4F3B-4EE4-A8D4-F6430CBB1A22}" type="presOf" srcId="{FEC49374-393A-4A14-81FC-F081E19AC014}" destId="{AC68EE50-DDD5-4829-9430-A1FF2A7873F5}" srcOrd="0" destOrd="1" presId="urn:microsoft.com/office/officeart/2005/8/layout/hProcess4"/>
    <dgm:cxn modelId="{5A8738B9-67B1-4EFD-88DA-1B6B2661D09D}" srcId="{B5A7B7A9-F3FC-4EBE-BEBB-5FCF69985598}" destId="{F54EF54F-FDEA-4820-932B-17FE0304BC2A}" srcOrd="2" destOrd="0" parTransId="{07958456-D4FD-4E82-BF5A-F507ACB281C1}" sibTransId="{F23337FD-AB54-47E9-AA80-66FE71D8F717}"/>
    <dgm:cxn modelId="{BFC21068-1206-49EA-9FD5-3A42C9764C75}" type="presOf" srcId="{B5A7B7A9-F3FC-4EBE-BEBB-5FCF69985598}" destId="{E6BE41BB-9DD9-4A50-9514-8A4755C40019}" srcOrd="0" destOrd="0" presId="urn:microsoft.com/office/officeart/2005/8/layout/hProcess4"/>
    <dgm:cxn modelId="{299B520A-BD2C-42FC-B7AA-F0367A1F2208}" type="presOf" srcId="{3A6E6229-72F2-487D-ABD0-7B03E5F6BAB2}" destId="{AC68EE50-DDD5-4829-9430-A1FF2A7873F5}" srcOrd="0" destOrd="0" presId="urn:microsoft.com/office/officeart/2005/8/layout/hProcess4"/>
    <dgm:cxn modelId="{6549567A-DF0A-4752-88D0-469A6A429A1D}" type="presOf" srcId="{AD6A3C88-44F0-4D9D-B078-F6A7DDE5D0F0}" destId="{4F5A8503-4466-44BF-A518-F81ABED6624B}" srcOrd="0" destOrd="0" presId="urn:microsoft.com/office/officeart/2005/8/layout/hProcess4"/>
    <dgm:cxn modelId="{F5F18DAA-8B96-4A0A-ACE8-3E0091E8C968}" type="presOf" srcId="{FA23F2C5-1A39-4765-8336-9028759E9C4C}" destId="{4181BAE4-EEAC-4472-9F0C-2E20B2088439}" srcOrd="1" destOrd="1" presId="urn:microsoft.com/office/officeart/2005/8/layout/hProcess4"/>
    <dgm:cxn modelId="{5911D691-1207-4210-8C47-A756386825B8}" type="presParOf" srcId="{E6BE41BB-9DD9-4A50-9514-8A4755C40019}" destId="{F5772E79-A65F-428F-AC93-917D6FC0C1DC}" srcOrd="0" destOrd="0" presId="urn:microsoft.com/office/officeart/2005/8/layout/hProcess4"/>
    <dgm:cxn modelId="{EBA523DD-4BFB-4FB1-8740-047012A3AF79}" type="presParOf" srcId="{E6BE41BB-9DD9-4A50-9514-8A4755C40019}" destId="{369DD4F3-ADAB-48AB-B9CC-7E6DFC57CF2B}" srcOrd="1" destOrd="0" presId="urn:microsoft.com/office/officeart/2005/8/layout/hProcess4"/>
    <dgm:cxn modelId="{8B1E5207-27A9-444B-8BA5-16C204D9725C}" type="presParOf" srcId="{E6BE41BB-9DD9-4A50-9514-8A4755C40019}" destId="{86472058-A4DC-4729-BBA6-DCA98F14B1C4}" srcOrd="2" destOrd="0" presId="urn:microsoft.com/office/officeart/2005/8/layout/hProcess4"/>
    <dgm:cxn modelId="{836060B3-63FF-4F25-8D18-4D25A477F0AA}" type="presParOf" srcId="{86472058-A4DC-4729-BBA6-DCA98F14B1C4}" destId="{C1FA4176-6C97-4A48-889A-BB5E699013C8}" srcOrd="0" destOrd="0" presId="urn:microsoft.com/office/officeart/2005/8/layout/hProcess4"/>
    <dgm:cxn modelId="{D522CF14-FDF0-49C6-B378-A666A3632D5D}" type="presParOf" srcId="{C1FA4176-6C97-4A48-889A-BB5E699013C8}" destId="{9FBD10A6-E321-436E-984E-8781B093F30A}" srcOrd="0" destOrd="0" presId="urn:microsoft.com/office/officeart/2005/8/layout/hProcess4"/>
    <dgm:cxn modelId="{60929DD9-3F1D-4840-868D-CADB78173449}" type="presParOf" srcId="{C1FA4176-6C97-4A48-889A-BB5E699013C8}" destId="{56E11077-A9E5-47F6-BAFB-4FDBD8CF6411}" srcOrd="1" destOrd="0" presId="urn:microsoft.com/office/officeart/2005/8/layout/hProcess4"/>
    <dgm:cxn modelId="{596FCA34-299C-40C4-A3F8-31469DC7AA85}" type="presParOf" srcId="{C1FA4176-6C97-4A48-889A-BB5E699013C8}" destId="{4181BAE4-EEAC-4472-9F0C-2E20B2088439}" srcOrd="2" destOrd="0" presId="urn:microsoft.com/office/officeart/2005/8/layout/hProcess4"/>
    <dgm:cxn modelId="{D4C32B66-24A5-4E69-921A-4EA1D81B388C}" type="presParOf" srcId="{C1FA4176-6C97-4A48-889A-BB5E699013C8}" destId="{67E95F9F-B2B4-4E5C-9A64-07AFE68A7AC6}" srcOrd="3" destOrd="0" presId="urn:microsoft.com/office/officeart/2005/8/layout/hProcess4"/>
    <dgm:cxn modelId="{E91B94E8-B34A-4410-A7DE-3589F517D3D5}" type="presParOf" srcId="{C1FA4176-6C97-4A48-889A-BB5E699013C8}" destId="{91042D07-DD7C-425C-B95F-7632B841A014}" srcOrd="4" destOrd="0" presId="urn:microsoft.com/office/officeart/2005/8/layout/hProcess4"/>
    <dgm:cxn modelId="{950AB111-02C7-41D4-BF13-6F230B09D134}" type="presParOf" srcId="{86472058-A4DC-4729-BBA6-DCA98F14B1C4}" destId="{EEB8DC13-84CB-43D8-909B-DE3D7AFD9EA1}" srcOrd="1" destOrd="0" presId="urn:microsoft.com/office/officeart/2005/8/layout/hProcess4"/>
    <dgm:cxn modelId="{9EE63089-C8BF-4D70-9A27-B9B45F3BC2A8}" type="presParOf" srcId="{86472058-A4DC-4729-BBA6-DCA98F14B1C4}" destId="{6D999062-7929-438D-8E1A-C9D7482DEEF5}" srcOrd="2" destOrd="0" presId="urn:microsoft.com/office/officeart/2005/8/layout/hProcess4"/>
    <dgm:cxn modelId="{26C50733-A5A7-46BA-B4F6-9BE89EAE6E91}" type="presParOf" srcId="{6D999062-7929-438D-8E1A-C9D7482DEEF5}" destId="{D760A784-610E-4F89-BF6C-B96CC94DCCB5}" srcOrd="0" destOrd="0" presId="urn:microsoft.com/office/officeart/2005/8/layout/hProcess4"/>
    <dgm:cxn modelId="{ABC57E3F-4D85-4644-A889-37F7774DA3BB}" type="presParOf" srcId="{6D999062-7929-438D-8E1A-C9D7482DEEF5}" destId="{AC68EE50-DDD5-4829-9430-A1FF2A7873F5}" srcOrd="1" destOrd="0" presId="urn:microsoft.com/office/officeart/2005/8/layout/hProcess4"/>
    <dgm:cxn modelId="{A1DA6E3F-9433-4891-8CCE-15DE02DB8A31}" type="presParOf" srcId="{6D999062-7929-438D-8E1A-C9D7482DEEF5}" destId="{C7C13BC3-2A9B-488B-A046-F994028B8DD9}" srcOrd="2" destOrd="0" presId="urn:microsoft.com/office/officeart/2005/8/layout/hProcess4"/>
    <dgm:cxn modelId="{8D12D2D6-FDA3-4B67-94FF-96F5BBB96486}" type="presParOf" srcId="{6D999062-7929-438D-8E1A-C9D7482DEEF5}" destId="{4F5A8503-4466-44BF-A518-F81ABED6624B}" srcOrd="3" destOrd="0" presId="urn:microsoft.com/office/officeart/2005/8/layout/hProcess4"/>
    <dgm:cxn modelId="{DC28E1F7-BF54-454B-A5E9-D2F3289C3435}" type="presParOf" srcId="{6D999062-7929-438D-8E1A-C9D7482DEEF5}" destId="{D51F0A55-0440-4E8B-99E5-1A2030A883A6}" srcOrd="4" destOrd="0" presId="urn:microsoft.com/office/officeart/2005/8/layout/hProcess4"/>
    <dgm:cxn modelId="{6F43A3C8-C3D4-442E-B9A8-C3FDBC7D545A}" type="presParOf" srcId="{86472058-A4DC-4729-BBA6-DCA98F14B1C4}" destId="{A48EB3D1-6E11-4F24-98F2-1972AAF0EEEF}" srcOrd="3" destOrd="0" presId="urn:microsoft.com/office/officeart/2005/8/layout/hProcess4"/>
    <dgm:cxn modelId="{D0792F6C-E84B-48A8-8113-178F47EF15D5}" type="presParOf" srcId="{86472058-A4DC-4729-BBA6-DCA98F14B1C4}" destId="{96C84726-BE57-4ECB-8583-A425315AFD81}" srcOrd="4" destOrd="0" presId="urn:microsoft.com/office/officeart/2005/8/layout/hProcess4"/>
    <dgm:cxn modelId="{8BC0AD99-0453-4148-9577-616D52AD30DA}" type="presParOf" srcId="{96C84726-BE57-4ECB-8583-A425315AFD81}" destId="{A7DD9451-E522-4F64-B126-778089442E5C}" srcOrd="0" destOrd="0" presId="urn:microsoft.com/office/officeart/2005/8/layout/hProcess4"/>
    <dgm:cxn modelId="{86957A63-BE3B-47FA-A025-FB258D49B079}" type="presParOf" srcId="{96C84726-BE57-4ECB-8583-A425315AFD81}" destId="{4DD6EF77-97C5-461F-962C-C4162830791B}" srcOrd="1" destOrd="0" presId="urn:microsoft.com/office/officeart/2005/8/layout/hProcess4"/>
    <dgm:cxn modelId="{BFA4CEB6-C9A9-4CEA-8A4A-06BFFEA8B7F2}" type="presParOf" srcId="{96C84726-BE57-4ECB-8583-A425315AFD81}" destId="{64408D6D-739D-47FF-84F3-25865D7B1C74}" srcOrd="2" destOrd="0" presId="urn:microsoft.com/office/officeart/2005/8/layout/hProcess4"/>
    <dgm:cxn modelId="{827F36DB-7ACC-429E-AC73-44676CD6D46E}" type="presParOf" srcId="{96C84726-BE57-4ECB-8583-A425315AFD81}" destId="{0207ADAF-E43C-4056-9B82-054F9E91FB27}" srcOrd="3" destOrd="0" presId="urn:microsoft.com/office/officeart/2005/8/layout/hProcess4"/>
    <dgm:cxn modelId="{9A3B097C-21B5-466B-A95C-0600D7FE0FC7}" type="presParOf" srcId="{96C84726-BE57-4ECB-8583-A425315AFD81}" destId="{A4E94B7D-707C-4248-921A-84CB9C5539D9}"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466EA3-872F-4C8A-A1F2-10BAAEEBB924}" type="datetimeFigureOut">
              <a:rPr lang="en-US" smtClean="0"/>
              <a:pPr/>
              <a:t>9/12/2014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5566E0-3FF7-47E2-BA48-041A7BBDC318}" type="slidenum">
              <a:rPr lang="en-US" smtClean="0"/>
              <a:pPr/>
              <a:t>‹#›</a:t>
            </a:fld>
            <a:endParaRPr lang="en-US" dirty="0"/>
          </a:p>
        </p:txBody>
      </p:sp>
    </p:spTree>
    <p:extLst>
      <p:ext uri="{BB962C8B-B14F-4D97-AF65-F5344CB8AC3E}">
        <p14:creationId xmlns:p14="http://schemas.microsoft.com/office/powerpoint/2010/main" val="2614493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a:t>
            </a:r>
            <a:r>
              <a:rPr lang="en-US" baseline="0" dirty="0" smtClean="0"/>
              <a:t> a minimum, the </a:t>
            </a:r>
            <a:r>
              <a:rPr lang="en-US" baseline="0" dirty="0" err="1" smtClean="0"/>
              <a:t>MyPlate</a:t>
            </a:r>
            <a:r>
              <a:rPr lang="en-US" baseline="0" dirty="0" smtClean="0"/>
              <a:t> website is a resource for families who are just beginning contemplate lifestyle changes. </a:t>
            </a:r>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15</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treatment of asthma includes addressing comorbidities. Obesity in children with asthma leads to more respiratory symptoms than normal weight peers. Addressing obesity improves outcomes.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Subspecialties are in a unique position</a:t>
            </a:r>
            <a:r>
              <a:rPr lang="en-US" baseline="0" dirty="0" smtClean="0"/>
              <a:t> to provide comprehensive asthma care. This helps link weight management to asthma control and provides a consistent message to the patient and families about obesity </a:t>
            </a:r>
            <a:r>
              <a:rPr lang="en-US" baseline="0" smtClean="0"/>
              <a:t>and health.</a:t>
            </a:r>
            <a:endParaRPr lang="en-US" dirty="0" smtClean="0"/>
          </a:p>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19</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latin typeface="Arial" charset="0"/>
              </a:rPr>
              <a:t>In the United States,</a:t>
            </a:r>
            <a:r>
              <a:rPr lang="en-US" sz="1200" b="0" baseline="0" dirty="0" smtClean="0">
                <a:latin typeface="Arial" charset="0"/>
              </a:rPr>
              <a:t> approximately 7 million children or 9 % of US children have asthma.</a:t>
            </a:r>
          </a:p>
          <a:p>
            <a:endParaRPr lang="en-US" sz="1200" b="0" dirty="0" smtClean="0">
              <a:latin typeface="Arial" charset="0"/>
            </a:endParaRPr>
          </a:p>
          <a:p>
            <a:r>
              <a:rPr lang="en-US" sz="1200" b="0" dirty="0" smtClean="0">
                <a:latin typeface="Arial" charset="0"/>
              </a:rPr>
              <a:t>Low-income populations, minorities, and children living in inner cities experience more ED visits, hospitalizations, and deaths due to asthma than the general population.</a:t>
            </a:r>
          </a:p>
          <a:p>
            <a:endParaRPr lang="en-US" sz="1200" b="0" dirty="0" smtClean="0">
              <a:latin typeface="Arial" charset="0"/>
            </a:endParaRPr>
          </a:p>
          <a:p>
            <a:r>
              <a:rPr lang="en-US" sz="1200" b="0" dirty="0" smtClean="0">
                <a:latin typeface="Arial" charset="0"/>
              </a:rPr>
              <a:t>In Wisconsin</a:t>
            </a:r>
            <a:r>
              <a:rPr lang="en-US" sz="1200" b="0" baseline="0" dirty="0" smtClean="0">
                <a:latin typeface="Arial" charset="0"/>
              </a:rPr>
              <a:t> in 2008, almost 100,000 children had asthma. Non-</a:t>
            </a:r>
            <a:r>
              <a:rPr lang="en-US" sz="1200" b="0" baseline="0" dirty="0" err="1" smtClean="0">
                <a:latin typeface="Arial" charset="0"/>
              </a:rPr>
              <a:t>hispanic</a:t>
            </a:r>
            <a:r>
              <a:rPr lang="en-US" sz="1200" b="0" baseline="0" dirty="0" smtClean="0">
                <a:latin typeface="Arial" charset="0"/>
              </a:rPr>
              <a:t> black children had the highest rates and is almost double that of the national prevalence.</a:t>
            </a:r>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Obesity is defined as &gt;</a:t>
            </a:r>
            <a:r>
              <a:rPr lang="en-US" baseline="0" dirty="0" smtClean="0"/>
              <a:t> 95 %</a:t>
            </a:r>
            <a:r>
              <a:rPr lang="en-US" baseline="0" dirty="0" err="1" smtClean="0"/>
              <a:t>ile</a:t>
            </a:r>
            <a:r>
              <a:rPr lang="en-US" baseline="0" dirty="0" smtClean="0"/>
              <a:t> for BMI-for-age on the CDC growth charts. In the US, 17 % of children fall into this category. And 20 % of those lived beneath 130 % of the FPL.</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Interesting</a:t>
            </a:r>
            <a:r>
              <a:rPr lang="en-US" sz="1200" b="0" i="0" kern="1200" baseline="0" dirty="0" smtClean="0">
                <a:solidFill>
                  <a:schemeClr val="tx1"/>
                </a:solidFill>
                <a:latin typeface="+mn-lt"/>
                <a:ea typeface="+mn-ea"/>
                <a:cs typeface="+mn-cs"/>
              </a:rPr>
              <a:t> to note that for whites, there is a decrease in rates of obesity for increasing income, not so of other ethnic groups.</a:t>
            </a:r>
            <a:endParaRPr lang="en-US" sz="1200" b="0" i="0" kern="1200" dirty="0" smtClean="0">
              <a:solidFill>
                <a:schemeClr val="tx1"/>
              </a:solidFill>
              <a:latin typeface="+mn-lt"/>
              <a:ea typeface="+mn-ea"/>
              <a:cs typeface="+mn-cs"/>
            </a:endParaRPr>
          </a:p>
          <a:p>
            <a:endParaRPr lang="en-US" dirty="0" smtClean="0"/>
          </a:p>
          <a:p>
            <a:r>
              <a:rPr lang="en-US" dirty="0" smtClean="0"/>
              <a:t>26 % in</a:t>
            </a:r>
            <a:r>
              <a:rPr lang="en-US" baseline="0" dirty="0" smtClean="0"/>
              <a:t> study of 10,600 children. </a:t>
            </a:r>
            <a:r>
              <a:rPr lang="en-US" dirty="0" smtClean="0"/>
              <a:t>30 % of kids with asthma are obese according to study of ~500 kids in Texas. Most agree</a:t>
            </a:r>
            <a:r>
              <a:rPr lang="en-US" baseline="0" dirty="0" smtClean="0"/>
              <a:t> the rates of obesity among children with asthma is higher than the non-asthma population.</a:t>
            </a:r>
            <a:endParaRPr lang="en-US" dirty="0" smtClean="0"/>
          </a:p>
          <a:p>
            <a:endParaRPr lang="en-US" dirty="0" smtClean="0"/>
          </a:p>
          <a:p>
            <a:r>
              <a:rPr lang="en-US" dirty="0" smtClean="0"/>
              <a:t>MAP = Percentage</a:t>
            </a:r>
            <a:r>
              <a:rPr lang="en-US" baseline="0" dirty="0" smtClean="0"/>
              <a:t> of High </a:t>
            </a:r>
            <a:r>
              <a:rPr lang="en-US" baseline="0" dirty="0" err="1" smtClean="0"/>
              <a:t>Schoolers</a:t>
            </a:r>
            <a:r>
              <a:rPr lang="en-US" baseline="0" dirty="0" smtClean="0"/>
              <a:t> that are obese according to the 2013 Youth Risk Behavior Survey</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Much of the research is</a:t>
            </a:r>
            <a:r>
              <a:rPr lang="en-US" baseline="0" dirty="0" smtClean="0"/>
              <a:t> about risk of asthma in obese populations.</a:t>
            </a:r>
          </a:p>
          <a:p>
            <a:endParaRPr lang="en-US" baseline="0" dirty="0" smtClean="0"/>
          </a:p>
          <a:p>
            <a:r>
              <a:rPr lang="en-US" baseline="0" dirty="0" smtClean="0"/>
              <a:t>Comorbid conditions associated with both obesity and asthma such as OSA and GERD, can be additionally worrisome.</a:t>
            </a:r>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Stage 1: Prevention Plus</a:t>
            </a:r>
            <a:r>
              <a:rPr lang="en-US" baseline="0" dirty="0" smtClean="0"/>
              <a:t> at PCP office</a:t>
            </a:r>
          </a:p>
          <a:p>
            <a:r>
              <a:rPr lang="en-US" baseline="0" dirty="0" smtClean="0"/>
              <a:t>Stage 2: Structured weight management at PCP office with support</a:t>
            </a:r>
          </a:p>
          <a:p>
            <a:r>
              <a:rPr lang="en-US" baseline="0" dirty="0" smtClean="0"/>
              <a:t>Stage 3: Comprehensive Multi-disciplinary Intervention at Peds wt mgmt center</a:t>
            </a:r>
          </a:p>
          <a:p>
            <a:r>
              <a:rPr lang="en-US" baseline="0" dirty="0" smtClean="0"/>
              <a:t>Stage 4: Tertiary Care intervention</a:t>
            </a:r>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baseline="0" dirty="0" smtClean="0">
                <a:solidFill>
                  <a:schemeClr val="tx1"/>
                </a:solidFill>
                <a:latin typeface="+mn-lt"/>
                <a:ea typeface="+mn-ea"/>
                <a:cs typeface="+mn-cs"/>
              </a:rPr>
              <a:t>Pediatric subspecialists have an important role to play in the treatment of obesity-related </a:t>
            </a:r>
            <a:r>
              <a:rPr lang="en-US" sz="1200" kern="1200" baseline="0" dirty="0" err="1" smtClean="0">
                <a:solidFill>
                  <a:schemeClr val="tx1"/>
                </a:solidFill>
                <a:latin typeface="+mn-lt"/>
                <a:ea typeface="+mn-ea"/>
                <a:cs typeface="+mn-cs"/>
              </a:rPr>
              <a:t>comorbidities</a:t>
            </a:r>
            <a:r>
              <a:rPr lang="en-US" sz="1200" kern="1200" baseline="0" dirty="0" smtClean="0">
                <a:solidFill>
                  <a:schemeClr val="tx1"/>
                </a:solidFill>
                <a:latin typeface="+mn-lt"/>
                <a:ea typeface="+mn-ea"/>
                <a:cs typeface="+mn-cs"/>
              </a:rPr>
              <a:t>. Subspecialists have opportunities to engage in obesity prevention and</a:t>
            </a:r>
          </a:p>
          <a:p>
            <a:r>
              <a:rPr lang="en-US" sz="1200" kern="1200" baseline="0" dirty="0" smtClean="0">
                <a:solidFill>
                  <a:schemeClr val="tx1"/>
                </a:solidFill>
                <a:latin typeface="+mn-lt"/>
                <a:ea typeface="+mn-ea"/>
                <a:cs typeface="+mn-cs"/>
              </a:rPr>
              <a:t>intervention based on their knowledge of the obesity-related problems particular to their subspecialty.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For example, a patient presenting with asthma at a BMI &gt; 95</a:t>
            </a:r>
            <a:r>
              <a:rPr lang="en-US" sz="1200" kern="1200" baseline="30000" dirty="0" smtClean="0">
                <a:solidFill>
                  <a:schemeClr val="tx1"/>
                </a:solidFill>
                <a:latin typeface="+mn-lt"/>
                <a:ea typeface="+mn-ea"/>
                <a:cs typeface="+mn-cs"/>
              </a:rPr>
              <a:t>th</a:t>
            </a:r>
            <a:r>
              <a:rPr lang="en-US" sz="1200" kern="1200" baseline="0" dirty="0" smtClean="0">
                <a:solidFill>
                  <a:schemeClr val="tx1"/>
                </a:solidFill>
                <a:latin typeface="+mn-lt"/>
                <a:ea typeface="+mn-ea"/>
                <a:cs typeface="+mn-cs"/>
              </a:rPr>
              <a:t> would benefit greatly from not only hearing a discussion of the relationship of obesity and asthma control</a:t>
            </a:r>
          </a:p>
          <a:p>
            <a:r>
              <a:rPr lang="en-US" sz="1200" kern="1200" baseline="0" dirty="0" smtClean="0">
                <a:solidFill>
                  <a:schemeClr val="tx1"/>
                </a:solidFill>
                <a:latin typeface="+mn-lt"/>
                <a:ea typeface="+mn-ea"/>
                <a:cs typeface="+mn-cs"/>
              </a:rPr>
              <a:t>and the recommendation to “lose weight,” but also a discussion of how they might achieve the necessary lifestyle changes.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Many patients move through subspecialty care without their elevated BMI being addressed, and an opportunity is missed to provide information and evaluation of the health risk their obesity presents. It is also a missed opportunity for improved outcomes.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Diet-induced weight loss can result in improved clinical outcomes (asthma control, BMI z-score, CRP) according to a small sample 2013 RCT.</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5566E0-3FF7-47E2-BA48-041A7BBDC318}"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 families</a:t>
            </a:r>
            <a:r>
              <a:rPr lang="en-US" baseline="0" dirty="0" smtClean="0"/>
              <a:t> if their PCP has discussed this with them.</a:t>
            </a:r>
          </a:p>
          <a:p>
            <a:endParaRPr lang="en-US" baseline="0" dirty="0" smtClean="0"/>
          </a:p>
          <a:p>
            <a:r>
              <a:rPr lang="en-US" baseline="0" dirty="0" smtClean="0"/>
              <a:t>This is a part of the medical treatment for asthma.</a:t>
            </a:r>
            <a:endParaRPr lang="en-US" dirty="0"/>
          </a:p>
        </p:txBody>
      </p:sp>
      <p:sp>
        <p:nvSpPr>
          <p:cNvPr id="4" name="Slide Number Placeholder 3"/>
          <p:cNvSpPr>
            <a:spLocks noGrp="1"/>
          </p:cNvSpPr>
          <p:nvPr>
            <p:ph type="sldNum" sz="quarter" idx="10"/>
          </p:nvPr>
        </p:nvSpPr>
        <p:spPr/>
        <p:txBody>
          <a:bodyPr/>
          <a:lstStyle/>
          <a:p>
            <a:fld id="{E55566E0-3FF7-47E2-BA48-041A7BBDC318}"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B83D7B2-671C-41A3-8A0D-D79FAE123F96}" type="datetime1">
              <a:rPr lang="en-US" smtClean="0"/>
              <a:pPr/>
              <a:t>9/12/2014</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0F73B1A-4611-43B0-BEC3-C849FA8F66D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053201-D8C8-4E51-8D7C-A8565E502733}" type="datetime1">
              <a:rPr lang="en-US" smtClean="0"/>
              <a:pPr/>
              <a:t>9/12/2014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F73B1A-4611-43B0-BEC3-C849FA8F66DF}"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5CB286-1A6C-4259-BAF7-A177DBCA04B3}" type="datetime1">
              <a:rPr lang="en-US" smtClean="0"/>
              <a:pPr/>
              <a:t>9/12/2014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0F73B1A-4611-43B0-BEC3-C849FA8F66DF}"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414CD60-68C2-4C71-A97A-EEC2832C27C1}" type="datetime1">
              <a:rPr lang="en-US" smtClean="0"/>
              <a:pPr/>
              <a:t>9/12/2014</a:t>
            </a:fld>
            <a:endParaRPr lang="en-US" dirty="0"/>
          </a:p>
        </p:txBody>
      </p:sp>
      <p:sp>
        <p:nvSpPr>
          <p:cNvPr id="9" name="Slide Number Placeholder 8"/>
          <p:cNvSpPr>
            <a:spLocks noGrp="1"/>
          </p:cNvSpPr>
          <p:nvPr>
            <p:ph type="sldNum" sz="quarter" idx="15"/>
          </p:nvPr>
        </p:nvSpPr>
        <p:spPr/>
        <p:txBody>
          <a:bodyPr rtlCol="0"/>
          <a:lstStyle/>
          <a:p>
            <a:fld id="{D0F73B1A-4611-43B0-BEC3-C849FA8F66DF}"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2B681B0-CF9E-4429-B67D-6E04AB116EA1}" type="datetime1">
              <a:rPr lang="en-US" smtClean="0"/>
              <a:pPr/>
              <a:t>9/12/2014</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0F73B1A-4611-43B0-BEC3-C849FA8F66DF}"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DC124F9-E94E-4793-8CB8-C3FC9FCCB394}" type="datetime1">
              <a:rPr lang="en-US" smtClean="0"/>
              <a:pPr/>
              <a:t>9/12/2014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0F73B1A-4611-43B0-BEC3-C849FA8F66DF}"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B02088-D3E2-4E3F-ACB5-04FFFED127DC}" type="datetime1">
              <a:rPr lang="en-US" smtClean="0"/>
              <a:pPr/>
              <a:t>9/12/2014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0F73B1A-4611-43B0-BEC3-C849FA8F66DF}"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7A0C706-A207-442C-BBE0-B8D5E7B37D4A}" type="datetime1">
              <a:rPr lang="en-US" smtClean="0"/>
              <a:pPr/>
              <a:t>9/12/2014</a:t>
            </a:fld>
            <a:endParaRPr lang="en-US" dirty="0"/>
          </a:p>
        </p:txBody>
      </p:sp>
      <p:sp>
        <p:nvSpPr>
          <p:cNvPr id="7" name="Slide Number Placeholder 6"/>
          <p:cNvSpPr>
            <a:spLocks noGrp="1"/>
          </p:cNvSpPr>
          <p:nvPr>
            <p:ph type="sldNum" sz="quarter" idx="11"/>
          </p:nvPr>
        </p:nvSpPr>
        <p:spPr/>
        <p:txBody>
          <a:bodyPr rtlCol="0"/>
          <a:lstStyle/>
          <a:p>
            <a:fld id="{D0F73B1A-4611-43B0-BEC3-C849FA8F66DF}"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5A6F6-9949-448F-94F1-14132AEA4E54}" type="datetime1">
              <a:rPr lang="en-US" smtClean="0"/>
              <a:pPr/>
              <a:t>9/12/2014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0F73B1A-4611-43B0-BEC3-C849FA8F66DF}"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45DA797-117C-423C-9676-39EA192FEFE2}" type="datetime1">
              <a:rPr lang="en-US" smtClean="0"/>
              <a:pPr/>
              <a:t>9/12/2014</a:t>
            </a:fld>
            <a:endParaRPr lang="en-US" dirty="0"/>
          </a:p>
        </p:txBody>
      </p:sp>
      <p:sp>
        <p:nvSpPr>
          <p:cNvPr id="22" name="Slide Number Placeholder 21"/>
          <p:cNvSpPr>
            <a:spLocks noGrp="1"/>
          </p:cNvSpPr>
          <p:nvPr>
            <p:ph type="sldNum" sz="quarter" idx="15"/>
          </p:nvPr>
        </p:nvSpPr>
        <p:spPr/>
        <p:txBody>
          <a:bodyPr rtlCol="0"/>
          <a:lstStyle/>
          <a:p>
            <a:fld id="{D0F73B1A-4611-43B0-BEC3-C849FA8F66DF}"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479D82F-1C0E-40DA-A386-D78558FC8FA9}" type="datetime1">
              <a:rPr lang="en-US" smtClean="0"/>
              <a:pPr/>
              <a:t>9/12/2014</a:t>
            </a:fld>
            <a:endParaRPr lang="en-US" dirty="0"/>
          </a:p>
        </p:txBody>
      </p:sp>
      <p:sp>
        <p:nvSpPr>
          <p:cNvPr id="18" name="Slide Number Placeholder 17"/>
          <p:cNvSpPr>
            <a:spLocks noGrp="1"/>
          </p:cNvSpPr>
          <p:nvPr>
            <p:ph type="sldNum" sz="quarter" idx="11"/>
          </p:nvPr>
        </p:nvSpPr>
        <p:spPr/>
        <p:txBody>
          <a:bodyPr rtlCol="0"/>
          <a:lstStyle/>
          <a:p>
            <a:fld id="{D0F73B1A-4611-43B0-BEC3-C849FA8F66DF}"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1617272-0443-42D5-9C21-6B3F80EF2DCC}" type="datetime1">
              <a:rPr lang="en-US" smtClean="0"/>
              <a:pPr/>
              <a:t>9/12/2014</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0F73B1A-4611-43B0-BEC3-C849FA8F66D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fade/>
  </p:transition>
  <p:timing>
    <p:tnLst>
      <p:par>
        <p:cTn id="1" dur="indefinite" restart="never" nodeType="tmRoot"/>
      </p:par>
    </p:tnLst>
  </p:timing>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ebmail.uwhealth.org/owa/redir.aspx?C=gSZpF5I0EEmYagiu_MJd4gQwufPTTtEIJI338KcHIn_FITQIRB3Vy5vju7a-4pE5eIBuNpsIszE.&amp;URL=http://www.uwhealth.org/nutri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Recommendations for Addressing Obesity in Pediatric Asthma Patients</a:t>
            </a:r>
            <a:endParaRPr lang="en-US" dirty="0"/>
          </a:p>
        </p:txBody>
      </p:sp>
      <p:sp>
        <p:nvSpPr>
          <p:cNvPr id="3" name="Subtitle 2"/>
          <p:cNvSpPr>
            <a:spLocks noGrp="1"/>
          </p:cNvSpPr>
          <p:nvPr>
            <p:ph type="subTitle" idx="1"/>
          </p:nvPr>
        </p:nvSpPr>
        <p:spPr/>
        <p:txBody>
          <a:bodyPr/>
          <a:lstStyle/>
          <a:p>
            <a:r>
              <a:rPr lang="en-US" dirty="0" smtClean="0"/>
              <a:t>Andrea Magee, RD</a:t>
            </a:r>
          </a:p>
          <a:p>
            <a:r>
              <a:rPr lang="en-US" dirty="0" smtClean="0"/>
              <a:t>Pediatric Pulmonary Center Nutrition Trainee 2013-2014</a:t>
            </a:r>
            <a:endParaRPr lang="en-US"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subspecialists do?</a:t>
            </a:r>
            <a:endParaRPr lang="en-US" dirty="0"/>
          </a:p>
        </p:txBody>
      </p:sp>
      <p:sp>
        <p:nvSpPr>
          <p:cNvPr id="3" name="Content Placeholder 2"/>
          <p:cNvSpPr>
            <a:spLocks noGrp="1"/>
          </p:cNvSpPr>
          <p:nvPr>
            <p:ph sz="quarter" idx="1"/>
          </p:nvPr>
        </p:nvSpPr>
        <p:spPr/>
        <p:txBody>
          <a:bodyPr/>
          <a:lstStyle/>
          <a:p>
            <a:r>
              <a:rPr lang="en-US" dirty="0" smtClean="0"/>
              <a:t>Obesity-related problems particular to subspecialty</a:t>
            </a:r>
          </a:p>
          <a:p>
            <a:pPr lvl="1"/>
            <a:r>
              <a:rPr lang="en-US" dirty="0" smtClean="0"/>
              <a:t>Helpful to link obesity with medical diagnosis</a:t>
            </a:r>
          </a:p>
          <a:p>
            <a:pPr lvl="1"/>
            <a:r>
              <a:rPr lang="en-US" dirty="0" smtClean="0"/>
              <a:t>Many “fall through the cracks”</a:t>
            </a:r>
          </a:p>
          <a:p>
            <a:pPr lvl="1"/>
            <a:endParaRPr lang="en-US" dirty="0" smtClean="0"/>
          </a:p>
          <a:p>
            <a:r>
              <a:rPr lang="en-US" dirty="0" smtClean="0"/>
              <a:t>Comprehensive approach and consistent messaging </a:t>
            </a:r>
          </a:p>
          <a:p>
            <a:pPr lvl="1"/>
            <a:r>
              <a:rPr lang="en-US" dirty="0" smtClean="0"/>
              <a:t>May help motivate patients &amp; families</a:t>
            </a:r>
          </a:p>
          <a:p>
            <a:pPr lvl="1"/>
            <a:endParaRPr lang="en-US" dirty="0" smtClean="0"/>
          </a:p>
          <a:p>
            <a:r>
              <a:rPr lang="en-US" dirty="0" smtClean="0"/>
              <a:t>Diet-induced weight loss can result in improved clinical outcomes</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10</a:t>
            </a:fld>
            <a:endParaRPr lang="en-US" dirty="0"/>
          </a:p>
        </p:txBody>
      </p:sp>
      <p:sp>
        <p:nvSpPr>
          <p:cNvPr id="6" name="Footer Placeholder 5"/>
          <p:cNvSpPr>
            <a:spLocks noGrp="1"/>
          </p:cNvSpPr>
          <p:nvPr>
            <p:ph type="ftr" sz="quarter" idx="16"/>
          </p:nvPr>
        </p:nvSpPr>
        <p:spPr/>
        <p:txBody>
          <a:bodyPr/>
          <a:lstStyle/>
          <a:p>
            <a:r>
              <a:rPr lang="en-US" dirty="0" err="1" smtClean="0"/>
              <a:t>Hassink</a:t>
            </a:r>
            <a:r>
              <a:rPr lang="en-US" dirty="0" smtClean="0"/>
              <a:t>, 2009; Jensen et al, 2013</a:t>
            </a:r>
            <a:endParaRPr lang="en-US" dirty="0"/>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sz="quarter" idx="1"/>
          </p:nvPr>
        </p:nvSpPr>
        <p:spPr/>
        <p:txBody>
          <a:bodyPr/>
          <a:lstStyle/>
          <a:p>
            <a:r>
              <a:rPr lang="en-US" dirty="0" smtClean="0"/>
              <a:t>Discuss with patient and family</a:t>
            </a:r>
          </a:p>
          <a:p>
            <a:r>
              <a:rPr lang="en-US" dirty="0" smtClean="0"/>
              <a:t>Messaging included in After Visit Summary</a:t>
            </a:r>
          </a:p>
          <a:p>
            <a:r>
              <a:rPr lang="en-US" dirty="0" smtClean="0"/>
              <a:t>Weight </a:t>
            </a:r>
            <a:r>
              <a:rPr lang="en-US" dirty="0"/>
              <a:t>class documented in narrative </a:t>
            </a:r>
            <a:r>
              <a:rPr lang="en-US" dirty="0" smtClean="0"/>
              <a:t>note</a:t>
            </a:r>
          </a:p>
          <a:p>
            <a:pPr lvl="1"/>
            <a:r>
              <a:rPr lang="en-US" dirty="0" smtClean="0"/>
              <a:t>Communicated to PCP in letter</a:t>
            </a:r>
            <a:endParaRPr lang="en-US" dirty="0"/>
          </a:p>
          <a:p>
            <a:r>
              <a:rPr lang="en-US" dirty="0" smtClean="0"/>
              <a:t>Weight </a:t>
            </a:r>
            <a:r>
              <a:rPr lang="en-US" dirty="0"/>
              <a:t>class documented in problem list</a:t>
            </a:r>
          </a:p>
          <a:p>
            <a:pPr>
              <a:buNone/>
            </a:pP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11</a:t>
            </a:fld>
            <a:endParaRPr lang="en-US" dirty="0"/>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533400" y="457200"/>
          <a:ext cx="81534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5"/>
          </p:nvPr>
        </p:nvSpPr>
        <p:spPr/>
        <p:txBody>
          <a:bodyPr/>
          <a:lstStyle/>
          <a:p>
            <a:fld id="{D0F73B1A-4611-43B0-BEC3-C849FA8F66DF}" type="slidenum">
              <a:rPr lang="en-US" smtClean="0"/>
              <a:pPr/>
              <a:t>12</a:t>
            </a:fld>
            <a:endParaRPr lang="en-US" dirty="0"/>
          </a:p>
        </p:txBody>
      </p:sp>
      <p:sp>
        <p:nvSpPr>
          <p:cNvPr id="5" name="Title 1"/>
          <p:cNvSpPr>
            <a:spLocks noGrp="1"/>
          </p:cNvSpPr>
          <p:nvPr>
            <p:ph type="title"/>
          </p:nvPr>
        </p:nvSpPr>
        <p:spPr>
          <a:xfrm>
            <a:off x="457200" y="274638"/>
            <a:ext cx="7467600" cy="1143000"/>
          </a:xfrm>
        </p:spPr>
        <p:txBody>
          <a:bodyPr/>
          <a:lstStyle/>
          <a:p>
            <a:r>
              <a:rPr lang="en-US" dirty="0" smtClean="0"/>
              <a:t>Recommendations</a:t>
            </a:r>
            <a:endParaRPr lang="en-US"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this for?</a:t>
            </a:r>
            <a:endParaRPr lang="en-US" dirty="0"/>
          </a:p>
        </p:txBody>
      </p:sp>
      <p:sp>
        <p:nvSpPr>
          <p:cNvPr id="3" name="Content Placeholder 2"/>
          <p:cNvSpPr>
            <a:spLocks noGrp="1"/>
          </p:cNvSpPr>
          <p:nvPr>
            <p:ph sz="quarter" idx="1"/>
          </p:nvPr>
        </p:nvSpPr>
        <p:spPr/>
        <p:txBody>
          <a:bodyPr/>
          <a:lstStyle/>
          <a:p>
            <a:r>
              <a:rPr lang="en-US" dirty="0" smtClean="0"/>
              <a:t>Asthma diagnosis</a:t>
            </a:r>
          </a:p>
          <a:p>
            <a:r>
              <a:rPr lang="en-US" dirty="0" smtClean="0"/>
              <a:t>Overweight BMI 85 – 95 %ile</a:t>
            </a:r>
          </a:p>
          <a:p>
            <a:r>
              <a:rPr lang="en-US" dirty="0" smtClean="0"/>
              <a:t>Obese BMI &gt; 95 %ile</a:t>
            </a:r>
          </a:p>
          <a:p>
            <a:r>
              <a:rPr lang="en-US" dirty="0" smtClean="0"/>
              <a:t>Seen in Pediatric Specialty Clinics</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13</a:t>
            </a:fld>
            <a:endParaRPr lang="en-US" dirty="0"/>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Discussion with Patient &amp; Family</a:t>
            </a:r>
            <a:endParaRPr lang="en-US" dirty="0"/>
          </a:p>
        </p:txBody>
      </p:sp>
      <p:sp>
        <p:nvSpPr>
          <p:cNvPr id="3" name="Content Placeholder 2"/>
          <p:cNvSpPr>
            <a:spLocks noGrp="1"/>
          </p:cNvSpPr>
          <p:nvPr>
            <p:ph sz="quarter" idx="1"/>
          </p:nvPr>
        </p:nvSpPr>
        <p:spPr/>
        <p:txBody>
          <a:bodyPr>
            <a:normAutofit/>
          </a:bodyPr>
          <a:lstStyle/>
          <a:p>
            <a:r>
              <a:rPr lang="en-US" dirty="0" smtClean="0"/>
              <a:t>Make the link between asthma control and a healthy diet and physical activity</a:t>
            </a:r>
          </a:p>
          <a:p>
            <a:r>
              <a:rPr lang="en-US" dirty="0" smtClean="0"/>
              <a:t>Proposed: </a:t>
            </a:r>
            <a:r>
              <a:rPr lang="en-US" sz="1800" dirty="0" smtClean="0"/>
              <a:t>(Thanks, Amy </a:t>
            </a:r>
            <a:r>
              <a:rPr lang="en-US" sz="1800" dirty="0" err="1" smtClean="0"/>
              <a:t>Caulum</a:t>
            </a:r>
            <a:r>
              <a:rPr lang="en-US" sz="1800" dirty="0" smtClean="0"/>
              <a:t>!)</a:t>
            </a:r>
          </a:p>
          <a:p>
            <a:pPr lvl="1"/>
            <a:r>
              <a:rPr lang="en-US" dirty="0" smtClean="0"/>
              <a:t>Children come in all shapes and sizes, however, being at a healthy weight for height, eating right and being active can improve asthma control. </a:t>
            </a:r>
          </a:p>
          <a:p>
            <a:pPr lvl="1"/>
            <a:r>
              <a:rPr lang="en-US" dirty="0" smtClean="0"/>
              <a:t>How do you feel about making some changes to help your child eat healthy or be more active?</a:t>
            </a:r>
          </a:p>
          <a:p>
            <a:pPr lvl="1"/>
            <a:r>
              <a:rPr lang="en-US" dirty="0" smtClean="0"/>
              <a:t>[if </a:t>
            </a:r>
            <a:r>
              <a:rPr lang="en-US" dirty="0"/>
              <a:t>they live locally] Can I provide you local resources today that can help with this?</a:t>
            </a:r>
          </a:p>
          <a:p>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14</a:t>
            </a:fld>
            <a:endParaRPr lang="en-US" dirty="0"/>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Intervention Options</a:t>
            </a:r>
            <a:endParaRPr lang="en-US" dirty="0"/>
          </a:p>
        </p:txBody>
      </p:sp>
      <p:sp>
        <p:nvSpPr>
          <p:cNvPr id="3" name="Content Placeholder 2"/>
          <p:cNvSpPr>
            <a:spLocks noGrp="1"/>
          </p:cNvSpPr>
          <p:nvPr>
            <p:ph sz="quarter" idx="1"/>
          </p:nvPr>
        </p:nvSpPr>
        <p:spPr/>
        <p:txBody>
          <a:bodyPr/>
          <a:lstStyle/>
          <a:p>
            <a:r>
              <a:rPr lang="en-US" dirty="0" smtClean="0"/>
              <a:t>Pediatric Fitness Clinic (ages 5-18)</a:t>
            </a:r>
          </a:p>
          <a:p>
            <a:r>
              <a:rPr lang="en-US" dirty="0" smtClean="0"/>
              <a:t>Registered Dietitian </a:t>
            </a:r>
          </a:p>
          <a:p>
            <a:pPr lvl="1"/>
            <a:r>
              <a:rPr lang="en-US" dirty="0" smtClean="0"/>
              <a:t>UW Health: General template or East/West Clinics</a:t>
            </a:r>
          </a:p>
          <a:p>
            <a:r>
              <a:rPr lang="en-US" dirty="0" smtClean="0"/>
              <a:t>YMCA programs</a:t>
            </a:r>
          </a:p>
          <a:p>
            <a:r>
              <a:rPr lang="en-US" dirty="0" err="1" smtClean="0"/>
              <a:t>MyPlate</a:t>
            </a:r>
            <a:endParaRPr lang="en-US" dirty="0"/>
          </a:p>
        </p:txBody>
      </p:sp>
      <p:sp>
        <p:nvSpPr>
          <p:cNvPr id="5" name="Slide Number Placeholder 4"/>
          <p:cNvSpPr>
            <a:spLocks noGrp="1"/>
          </p:cNvSpPr>
          <p:nvPr>
            <p:ph type="sldNum" sz="quarter" idx="15"/>
          </p:nvPr>
        </p:nvSpPr>
        <p:spPr/>
        <p:txBody>
          <a:bodyPr/>
          <a:lstStyle/>
          <a:p>
            <a:fld id="{D0F73B1A-4611-43B0-BEC3-C849FA8F66DF}" type="slidenum">
              <a:rPr lang="en-US" smtClean="0"/>
              <a:pPr/>
              <a:t>15</a:t>
            </a:fld>
            <a:endParaRPr lang="en-US" dirty="0"/>
          </a:p>
        </p:txBody>
      </p:sp>
      <p:pic>
        <p:nvPicPr>
          <p:cNvPr id="46082" name="Picture 2" descr="http://thesoulpitt.com/health/wp-content/uploads/2011/07/myplate.jpg"/>
          <p:cNvPicPr>
            <a:picLocks noChangeAspect="1" noChangeArrowheads="1"/>
          </p:cNvPicPr>
          <p:nvPr/>
        </p:nvPicPr>
        <p:blipFill>
          <a:blip r:embed="rId3" cstate="print"/>
          <a:srcRect/>
          <a:stretch>
            <a:fillRect/>
          </a:stretch>
        </p:blipFill>
        <p:spPr bwMode="auto">
          <a:xfrm>
            <a:off x="3082247" y="3581400"/>
            <a:ext cx="2979506" cy="2743200"/>
          </a:xfrm>
          <a:prstGeom prst="rect">
            <a:avLst/>
          </a:prstGeom>
          <a:noFill/>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Visit Summary</a:t>
            </a:r>
            <a:endParaRPr lang="en-US" dirty="0"/>
          </a:p>
        </p:txBody>
      </p:sp>
      <p:sp>
        <p:nvSpPr>
          <p:cNvPr id="3" name="Content Placeholder 2"/>
          <p:cNvSpPr>
            <a:spLocks noGrp="1"/>
          </p:cNvSpPr>
          <p:nvPr>
            <p:ph sz="quarter" idx="1"/>
          </p:nvPr>
        </p:nvSpPr>
        <p:spPr/>
        <p:txBody>
          <a:bodyPr>
            <a:normAutofit fontScale="77500" lnSpcReduction="20000"/>
          </a:bodyPr>
          <a:lstStyle/>
          <a:p>
            <a:pPr marL="457200" marR="0">
              <a:lnSpc>
                <a:spcPct val="115000"/>
              </a:lnSpc>
              <a:spcBef>
                <a:spcPts val="0"/>
              </a:spcBef>
              <a:spcAft>
                <a:spcPts val="0"/>
              </a:spcAft>
              <a:buNone/>
            </a:pPr>
            <a:r>
              <a:rPr lang="en-US" b="1" u="sng" dirty="0" smtClean="0">
                <a:solidFill>
                  <a:srgbClr val="0F0F0F"/>
                </a:solidFill>
                <a:ea typeface="Times New Roman"/>
                <a:cs typeface="Times New Roman"/>
              </a:rPr>
              <a:t>After Visit Care Plan Nutrition Recommendations</a:t>
            </a:r>
            <a:endParaRPr lang="en-US" sz="2800" dirty="0" smtClean="0">
              <a:ea typeface="Calibri"/>
              <a:cs typeface="Times New Roman"/>
            </a:endParaRPr>
          </a:p>
          <a:p>
            <a:pPr marL="457200" marR="0">
              <a:lnSpc>
                <a:spcPct val="115000"/>
              </a:lnSpc>
              <a:spcBef>
                <a:spcPts val="0"/>
              </a:spcBef>
              <a:spcAft>
                <a:spcPts val="0"/>
              </a:spcAft>
              <a:buNone/>
            </a:pPr>
            <a:r>
              <a:rPr lang="en-US" dirty="0" smtClean="0">
                <a:solidFill>
                  <a:srgbClr val="0F0F0F"/>
                </a:solidFill>
                <a:ea typeface="Times New Roman"/>
                <a:cs typeface="Times New Roman"/>
              </a:rPr>
              <a:t>A healthy weight is important for a child's well-being. UW Health registered dietitians are able and willing to assist you and your child achieve better health through family-focused nutrition education.</a:t>
            </a:r>
            <a:endParaRPr lang="en-US" sz="2800" dirty="0" smtClean="0">
              <a:ea typeface="Calibri"/>
              <a:cs typeface="Times New Roman"/>
            </a:endParaRPr>
          </a:p>
          <a:p>
            <a:pPr marL="457200" marR="0">
              <a:lnSpc>
                <a:spcPct val="115000"/>
              </a:lnSpc>
              <a:spcBef>
                <a:spcPts val="0"/>
              </a:spcBef>
              <a:spcAft>
                <a:spcPts val="0"/>
              </a:spcAft>
              <a:buNone/>
            </a:pPr>
            <a:r>
              <a:rPr lang="en-US" dirty="0" smtClean="0">
                <a:solidFill>
                  <a:srgbClr val="0F0F0F"/>
                </a:solidFill>
                <a:ea typeface="Times New Roman"/>
                <a:cs typeface="Tahoma"/>
              </a:rPr>
              <a:t> </a:t>
            </a:r>
            <a:endParaRPr lang="en-US" sz="2800" dirty="0" smtClean="0">
              <a:ea typeface="Calibri"/>
              <a:cs typeface="Times New Roman"/>
            </a:endParaRPr>
          </a:p>
          <a:p>
            <a:pPr marL="457200" marR="0">
              <a:lnSpc>
                <a:spcPct val="115000"/>
              </a:lnSpc>
              <a:spcBef>
                <a:spcPts val="0"/>
              </a:spcBef>
              <a:spcAft>
                <a:spcPts val="0"/>
              </a:spcAft>
              <a:buNone/>
            </a:pPr>
            <a:r>
              <a:rPr lang="en-US" dirty="0" smtClean="0">
                <a:solidFill>
                  <a:srgbClr val="000000"/>
                </a:solidFill>
                <a:ea typeface="Times New Roman"/>
                <a:cs typeface="Times New Roman"/>
              </a:rPr>
              <a:t>If are interested in making an appointment, </a:t>
            </a:r>
            <a:r>
              <a:rPr lang="en-US" dirty="0" smtClean="0">
                <a:solidFill>
                  <a:srgbClr val="0F0F0F"/>
                </a:solidFill>
                <a:ea typeface="Times New Roman"/>
                <a:cs typeface="Times New Roman"/>
              </a:rPr>
              <a:t>call:</a:t>
            </a:r>
            <a:endParaRPr lang="en-US" sz="2800" dirty="0" smtClean="0">
              <a:ea typeface="Calibri"/>
              <a:cs typeface="Times New Roman"/>
            </a:endParaRPr>
          </a:p>
          <a:p>
            <a:pPr lvl="1">
              <a:lnSpc>
                <a:spcPct val="115000"/>
              </a:lnSpc>
              <a:spcBef>
                <a:spcPts val="0"/>
              </a:spcBef>
              <a:spcAft>
                <a:spcPts val="1000"/>
              </a:spcAft>
              <a:buSzPts val="1000"/>
              <a:tabLst>
                <a:tab pos="914400" algn="l"/>
              </a:tabLst>
            </a:pPr>
            <a:r>
              <a:rPr lang="en-US" dirty="0" smtClean="0">
                <a:solidFill>
                  <a:srgbClr val="000000"/>
                </a:solidFill>
                <a:ea typeface="Times New Roman"/>
                <a:cs typeface="Times New Roman"/>
              </a:rPr>
              <a:t>UW Health East Clinic or UW Health West Clinic: (608) 890-5500.</a:t>
            </a:r>
            <a:endParaRPr lang="en-US" sz="2400" dirty="0" smtClean="0">
              <a:ea typeface="Calibri"/>
              <a:cs typeface="Times New Roman"/>
            </a:endParaRPr>
          </a:p>
          <a:p>
            <a:pPr lvl="1">
              <a:lnSpc>
                <a:spcPct val="115000"/>
              </a:lnSpc>
              <a:spcBef>
                <a:spcPts val="0"/>
              </a:spcBef>
              <a:spcAft>
                <a:spcPts val="1000"/>
              </a:spcAft>
              <a:buSzPts val="1000"/>
              <a:tabLst>
                <a:tab pos="914400" algn="l"/>
              </a:tabLst>
            </a:pPr>
            <a:r>
              <a:rPr lang="en-US" dirty="0" smtClean="0">
                <a:solidFill>
                  <a:srgbClr val="000000"/>
                </a:solidFill>
                <a:ea typeface="Times New Roman"/>
                <a:cs typeface="Times New Roman"/>
              </a:rPr>
              <a:t>Research Park Pediatric Fitness Clinic: (608) 890-8562.</a:t>
            </a:r>
            <a:endParaRPr lang="en-US" sz="2400" dirty="0" smtClean="0">
              <a:ea typeface="Calibri"/>
              <a:cs typeface="Times New Roman"/>
            </a:endParaRPr>
          </a:p>
          <a:p>
            <a:pPr lvl="1">
              <a:lnSpc>
                <a:spcPct val="115000"/>
              </a:lnSpc>
              <a:spcBef>
                <a:spcPts val="0"/>
              </a:spcBef>
              <a:spcAft>
                <a:spcPts val="1000"/>
              </a:spcAft>
              <a:buSzPts val="1000"/>
              <a:tabLst>
                <a:tab pos="914400" algn="l"/>
              </a:tabLst>
            </a:pPr>
            <a:r>
              <a:rPr lang="en-US" dirty="0" smtClean="0">
                <a:solidFill>
                  <a:srgbClr val="000000"/>
                </a:solidFill>
                <a:ea typeface="Times New Roman"/>
                <a:cs typeface="Times New Roman"/>
              </a:rPr>
              <a:t>All other UW Health clinics: (608) 287-2770.</a:t>
            </a:r>
            <a:endParaRPr lang="en-US" sz="2400" dirty="0" smtClean="0">
              <a:ea typeface="Calibri"/>
              <a:cs typeface="Times New Roman"/>
            </a:endParaRPr>
          </a:p>
          <a:p>
            <a:pPr marL="457200" marR="0">
              <a:lnSpc>
                <a:spcPct val="115000"/>
              </a:lnSpc>
              <a:spcBef>
                <a:spcPts val="0"/>
              </a:spcBef>
              <a:spcAft>
                <a:spcPts val="0"/>
              </a:spcAft>
              <a:buNone/>
            </a:pPr>
            <a:r>
              <a:rPr lang="en-US" dirty="0" smtClean="0">
                <a:solidFill>
                  <a:srgbClr val="000000"/>
                </a:solidFill>
                <a:ea typeface="Times New Roman"/>
                <a:cs typeface="Times New Roman"/>
              </a:rPr>
              <a:t>You can also visit our website at </a:t>
            </a:r>
            <a:r>
              <a:rPr lang="en-US" u="sng" dirty="0" smtClean="0">
                <a:solidFill>
                  <a:srgbClr val="0000FF"/>
                </a:solidFill>
                <a:ea typeface="Times New Roman"/>
                <a:cs typeface="Times New Roman"/>
                <a:hlinkClick r:id="rId2"/>
              </a:rPr>
              <a:t>www.uwhealth.org/nutrition</a:t>
            </a:r>
            <a:r>
              <a:rPr lang="en-US" dirty="0" smtClean="0">
                <a:solidFill>
                  <a:srgbClr val="000000"/>
                </a:solidFill>
                <a:ea typeface="Times New Roman"/>
                <a:cs typeface="Times New Roman"/>
              </a:rPr>
              <a:t>.</a:t>
            </a:r>
            <a:endParaRPr lang="en-US" sz="2800" dirty="0" smtClean="0">
              <a:ea typeface="Calibri"/>
              <a:cs typeface="Times New Roman"/>
            </a:endParaRPr>
          </a:p>
          <a:p>
            <a:pPr marL="457200" marR="0">
              <a:lnSpc>
                <a:spcPct val="115000"/>
              </a:lnSpc>
              <a:spcBef>
                <a:spcPts val="0"/>
              </a:spcBef>
              <a:spcAft>
                <a:spcPts val="0"/>
              </a:spcAft>
              <a:buNone/>
            </a:pPr>
            <a:r>
              <a:rPr lang="en-US" dirty="0" smtClean="0">
                <a:solidFill>
                  <a:srgbClr val="0F0F0F"/>
                </a:solidFill>
                <a:ea typeface="Times New Roman"/>
                <a:cs typeface="Tahoma"/>
              </a:rPr>
              <a:t> </a:t>
            </a:r>
            <a:endParaRPr lang="en-US" sz="2800" dirty="0" smtClean="0">
              <a:ea typeface="Calibri"/>
              <a:cs typeface="Times New Roman"/>
            </a:endParaRPr>
          </a:p>
          <a:p>
            <a:pPr marL="457200" marR="0">
              <a:lnSpc>
                <a:spcPct val="115000"/>
              </a:lnSpc>
              <a:spcBef>
                <a:spcPts val="0"/>
              </a:spcBef>
              <a:spcAft>
                <a:spcPts val="0"/>
              </a:spcAft>
              <a:buNone/>
            </a:pPr>
            <a:r>
              <a:rPr lang="en-US" dirty="0" smtClean="0">
                <a:solidFill>
                  <a:srgbClr val="0F0F0F"/>
                </a:solidFill>
                <a:ea typeface="Times New Roman"/>
                <a:cs typeface="Times New Roman"/>
              </a:rPr>
              <a:t>Insurance coverage for these visits can vary. Please check with your child’s primary doctor and your insurance company before making an appointment.</a:t>
            </a:r>
            <a:endParaRPr lang="en-US" sz="2800" dirty="0" smtClean="0">
              <a:ea typeface="Calibri"/>
              <a:cs typeface="Times New Roman"/>
            </a:endParaRPr>
          </a:p>
          <a:p>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16</a:t>
            </a:fld>
            <a:endParaRPr lang="en-US" dirty="0"/>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to PCP</a:t>
            </a:r>
            <a:endParaRPr lang="en-US" dirty="0"/>
          </a:p>
        </p:txBody>
      </p:sp>
      <p:sp>
        <p:nvSpPr>
          <p:cNvPr id="3" name="Content Placeholder 2"/>
          <p:cNvSpPr>
            <a:spLocks noGrp="1"/>
          </p:cNvSpPr>
          <p:nvPr>
            <p:ph sz="quarter" idx="1"/>
          </p:nvPr>
        </p:nvSpPr>
        <p:spPr/>
        <p:txBody>
          <a:bodyPr>
            <a:normAutofit/>
          </a:bodyPr>
          <a:lstStyle/>
          <a:p>
            <a:pPr lvl="0"/>
            <a:r>
              <a:rPr lang="en-US" dirty="0"/>
              <a:t>[Name] has been identified as [</a:t>
            </a:r>
            <a:r>
              <a:rPr lang="en-US" dirty="0" smtClean="0"/>
              <a:t>overweight/obese] </a:t>
            </a:r>
            <a:r>
              <a:rPr lang="en-US" dirty="0"/>
              <a:t>based on [BMI </a:t>
            </a:r>
            <a:r>
              <a:rPr lang="en-US" dirty="0" smtClean="0"/>
              <a:t>percentiles]. </a:t>
            </a:r>
            <a:r>
              <a:rPr lang="en-US" dirty="0"/>
              <a:t>Overweight/obesity negatively affects asthma control and risk of chronic disease later in life. Overweight/Obesity has been added to the patient’s problem list. This patient would benefit from participation in healthy lifestyle intervention. Pediatric Fitness Clinic, the YMCA, and </a:t>
            </a:r>
            <a:r>
              <a:rPr lang="en-US" dirty="0" smtClean="0"/>
              <a:t>registered dietitians </a:t>
            </a:r>
            <a:r>
              <a:rPr lang="en-US" dirty="0"/>
              <a:t>through UW Health are some common options</a:t>
            </a:r>
            <a:r>
              <a:rPr lang="en-US" dirty="0" smtClean="0"/>
              <a:t>.</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17</a:t>
            </a:fld>
            <a:endParaRPr lang="en-US" dirty="0"/>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Directions</a:t>
            </a:r>
            <a:endParaRPr lang="en-US" dirty="0"/>
          </a:p>
        </p:txBody>
      </p:sp>
      <p:sp>
        <p:nvSpPr>
          <p:cNvPr id="3" name="Content Placeholder 2"/>
          <p:cNvSpPr>
            <a:spLocks noGrp="1"/>
          </p:cNvSpPr>
          <p:nvPr>
            <p:ph sz="quarter" idx="1"/>
          </p:nvPr>
        </p:nvSpPr>
        <p:spPr/>
        <p:txBody>
          <a:bodyPr/>
          <a:lstStyle/>
          <a:p>
            <a:r>
              <a:rPr lang="en-US" dirty="0" smtClean="0"/>
              <a:t>Research study on the effect of coordinated care for obesity treatment in asthma population</a:t>
            </a:r>
          </a:p>
          <a:p>
            <a:r>
              <a:rPr lang="en-US" dirty="0" smtClean="0"/>
              <a:t>Roll out to the rest of Pediatric Specialty Clinics</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18</a:t>
            </a:fld>
            <a:endParaRPr lang="en-US" dirty="0"/>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r>
              <a:rPr lang="en-US" dirty="0" smtClean="0"/>
              <a:t>Obese children have more respiratory symptoms than their normal weight peers</a:t>
            </a:r>
          </a:p>
          <a:p>
            <a:r>
              <a:rPr lang="en-US" dirty="0" smtClean="0"/>
              <a:t>Addressing obesity improves outcomes</a:t>
            </a:r>
          </a:p>
          <a:p>
            <a:endParaRPr lang="en-US" dirty="0" smtClean="0"/>
          </a:p>
          <a:p>
            <a:r>
              <a:rPr lang="en-US" dirty="0" smtClean="0"/>
              <a:t>Subspecialties in an unique position</a:t>
            </a:r>
          </a:p>
          <a:p>
            <a:r>
              <a:rPr lang="en-US" dirty="0" smtClean="0"/>
              <a:t>Help link obesity and asthma control for families</a:t>
            </a:r>
          </a:p>
          <a:p>
            <a:pPr>
              <a:buNone/>
            </a:pPr>
            <a:endParaRPr lang="en-US" dirty="0" smtClean="0"/>
          </a:p>
          <a:p>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19</a:t>
            </a:fld>
            <a:endParaRPr lang="en-US" dirty="0"/>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dirty="0" smtClean="0"/>
              <a:t>Background</a:t>
            </a:r>
          </a:p>
          <a:p>
            <a:r>
              <a:rPr lang="en-US" dirty="0" smtClean="0"/>
              <a:t>Expert Guidelines</a:t>
            </a:r>
          </a:p>
          <a:p>
            <a:r>
              <a:rPr lang="en-US" dirty="0" smtClean="0"/>
              <a:t>Current Practices</a:t>
            </a:r>
          </a:p>
          <a:p>
            <a:r>
              <a:rPr lang="en-US" dirty="0" smtClean="0"/>
              <a:t>Recommendations for Pediatric Specialty Clinics</a:t>
            </a:r>
          </a:p>
          <a:p>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2</a:t>
            </a:fld>
            <a:endParaRPr lang="en-US"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55000" lnSpcReduction="20000"/>
          </a:bodyPr>
          <a:lstStyle/>
          <a:p>
            <a:r>
              <a:rPr lang="en-US" dirty="0" smtClean="0"/>
              <a:t>Barlow, S. E. (2007). Expert committee recommendations regarding the prevention, assessment, and treatment of child and adolescent overweight and obesity: summary report. </a:t>
            </a:r>
            <a:r>
              <a:rPr lang="en-US" i="1" dirty="0" smtClean="0"/>
              <a:t>Pediatrics</a:t>
            </a:r>
            <a:r>
              <a:rPr lang="en-US" dirty="0" smtClean="0"/>
              <a:t>, S164-S192.</a:t>
            </a:r>
          </a:p>
          <a:p>
            <a:r>
              <a:rPr lang="en-US" dirty="0" smtClean="0"/>
              <a:t>Centers for Disease Control and Prevention. (2011, November). </a:t>
            </a:r>
            <a:r>
              <a:rPr lang="en-US" i="1" dirty="0" smtClean="0"/>
              <a:t>Asthma in Wisconsin.</a:t>
            </a:r>
            <a:r>
              <a:rPr lang="en-US" dirty="0" smtClean="0"/>
              <a:t> Retrieved from CDC's National Asthma Control Program: http://www.cdc.gov/asthma/stateprofiles/asthma_in_wi.pdf</a:t>
            </a:r>
          </a:p>
          <a:p>
            <a:r>
              <a:rPr lang="en-US" dirty="0" smtClean="0"/>
              <a:t>Centers for Disease Control and Prevention. (2013). Obese youth over time: </a:t>
            </a:r>
            <a:r>
              <a:rPr lang="en-US" dirty="0" err="1" smtClean="0"/>
              <a:t>Perentage</a:t>
            </a:r>
            <a:r>
              <a:rPr lang="en-US" dirty="0" smtClean="0"/>
              <a:t> of high school student who were obese. Retrieved March 2014, from http://www.cdc.gov/healthyyouth/obesity/obesity-youth.htm</a:t>
            </a:r>
          </a:p>
          <a:p>
            <a:r>
              <a:rPr lang="en-US" dirty="0" smtClean="0"/>
              <a:t>Deane, S., &amp; Thomson, A. (2006). Obesity and the pulmonologist. </a:t>
            </a:r>
            <a:r>
              <a:rPr lang="en-US" i="1" dirty="0" smtClean="0"/>
              <a:t>Archives of Disease in Childhood</a:t>
            </a:r>
            <a:r>
              <a:rPr lang="en-US" dirty="0" smtClean="0"/>
              <a:t>, 188-191.</a:t>
            </a:r>
          </a:p>
          <a:p>
            <a:r>
              <a:rPr lang="en-US" dirty="0" err="1" smtClean="0"/>
              <a:t>Hassink</a:t>
            </a:r>
            <a:r>
              <a:rPr lang="en-US" dirty="0" smtClean="0"/>
              <a:t>, S. (2009). Weighing risk: the expert committee's </a:t>
            </a:r>
            <a:r>
              <a:rPr lang="en-US" dirty="0" err="1" smtClean="0"/>
              <a:t>recomendations</a:t>
            </a:r>
            <a:r>
              <a:rPr lang="en-US" dirty="0" smtClean="0"/>
              <a:t> in practice. </a:t>
            </a:r>
            <a:r>
              <a:rPr lang="en-US" i="1" dirty="0" smtClean="0"/>
              <a:t>Seminars in Pediatric Surgery</a:t>
            </a:r>
            <a:r>
              <a:rPr lang="en-US" dirty="0" smtClean="0"/>
              <a:t>, 159-167.</a:t>
            </a:r>
          </a:p>
          <a:p>
            <a:r>
              <a:rPr lang="en-US" dirty="0" smtClean="0"/>
              <a:t>Jensen, M., Gibson, P., Collins, C., Hilton, J., &amp; Wood, L. (2013). Diet-induced weight loss in obese children with asthma: a randomized controlled trial. </a:t>
            </a:r>
            <a:r>
              <a:rPr lang="en-US" i="1" dirty="0" smtClean="0"/>
              <a:t>Clinical &amp; Experimental Allergy</a:t>
            </a:r>
            <a:r>
              <a:rPr lang="en-US" dirty="0" smtClean="0"/>
              <a:t>, 775-784.</a:t>
            </a:r>
          </a:p>
          <a:p>
            <a:r>
              <a:rPr lang="en-US" dirty="0" smtClean="0"/>
              <a:t>Lang, J., </a:t>
            </a:r>
            <a:r>
              <a:rPr lang="en-US" dirty="0" err="1" smtClean="0"/>
              <a:t>Hossain</a:t>
            </a:r>
            <a:r>
              <a:rPr lang="en-US" dirty="0" smtClean="0"/>
              <a:t>, J., Smith, K., &amp; Lima, J. (2012). Asthma severity, exacerbation risk, and controller treatment burden in underweight and obese children. </a:t>
            </a:r>
            <a:r>
              <a:rPr lang="en-US" i="1" dirty="0" smtClean="0"/>
              <a:t>Journal of Asthma</a:t>
            </a:r>
            <a:r>
              <a:rPr lang="en-US" dirty="0" smtClean="0"/>
              <a:t>, 456-463.</a:t>
            </a:r>
          </a:p>
          <a:p>
            <a:r>
              <a:rPr lang="en-US" dirty="0" smtClean="0"/>
              <a:t>National Asthma Education and Prevention Program. (2007). Expert panel report 3 (EPR-3): guidelines for the diagnosis and management of asthma-summary report 2007. </a:t>
            </a:r>
            <a:r>
              <a:rPr lang="en-US" i="1" dirty="0" smtClean="0"/>
              <a:t>Journal of Allergy and Clinical Immunology</a:t>
            </a:r>
            <a:r>
              <a:rPr lang="en-US" dirty="0" smtClean="0"/>
              <a:t>, S94-S138.</a:t>
            </a:r>
          </a:p>
          <a:p>
            <a:r>
              <a:rPr lang="en-US" dirty="0" smtClean="0"/>
              <a:t>Peters, J., McKinney, J., Smith, B., Wood, P., </a:t>
            </a:r>
            <a:r>
              <a:rPr lang="en-US" dirty="0" err="1" smtClean="0"/>
              <a:t>Forkner</a:t>
            </a:r>
            <a:r>
              <a:rPr lang="en-US" dirty="0" smtClean="0"/>
              <a:t>, E., &amp; </a:t>
            </a:r>
            <a:r>
              <a:rPr lang="en-US" dirty="0" err="1" smtClean="0"/>
              <a:t>Galbreath</a:t>
            </a:r>
            <a:r>
              <a:rPr lang="en-US" dirty="0" smtClean="0"/>
              <a:t>, A. (2011). Impact of obesity in asthma: evidence from a large prospective disease management study. </a:t>
            </a:r>
            <a:r>
              <a:rPr lang="en-US" i="1" dirty="0" smtClean="0"/>
              <a:t>Annals of Allergy, Asthma &amp; Immunology</a:t>
            </a:r>
            <a:r>
              <a:rPr lang="en-US" dirty="0" smtClean="0"/>
              <a:t>, 30-35.</a:t>
            </a:r>
          </a:p>
        </p:txBody>
      </p:sp>
      <p:sp>
        <p:nvSpPr>
          <p:cNvPr id="4" name="Slide Number Placeholder 3"/>
          <p:cNvSpPr>
            <a:spLocks noGrp="1"/>
          </p:cNvSpPr>
          <p:nvPr>
            <p:ph type="sldNum" sz="quarter" idx="15"/>
          </p:nvPr>
        </p:nvSpPr>
        <p:spPr/>
        <p:txBody>
          <a:bodyPr/>
          <a:lstStyle/>
          <a:p>
            <a:fld id="{D0F73B1A-4611-43B0-BEC3-C849FA8F66DF}" type="slidenum">
              <a:rPr lang="en-US" smtClean="0"/>
              <a:pPr/>
              <a:t>20</a:t>
            </a:fld>
            <a:endParaRPr lang="en-US" dirty="0"/>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21</a:t>
            </a:fld>
            <a:endParaRPr lang="en-US" dirty="0"/>
          </a:p>
        </p:txBody>
      </p:sp>
      <p:pic>
        <p:nvPicPr>
          <p:cNvPr id="4098" name="Picture 2" descr="http://flavorx.com/wp-content/uploads/trying-to-encourage-weight-loss-may-not-solve-health-problems-in-kids-_1159_496076_0_14090057_500-300x300.jpg"/>
          <p:cNvPicPr>
            <a:picLocks noChangeAspect="1" noChangeArrowheads="1"/>
          </p:cNvPicPr>
          <p:nvPr/>
        </p:nvPicPr>
        <p:blipFill>
          <a:blip r:embed="rId2" cstate="print"/>
          <a:srcRect/>
          <a:stretch>
            <a:fillRect/>
          </a:stretch>
        </p:blipFill>
        <p:spPr bwMode="auto">
          <a:xfrm>
            <a:off x="1962150" y="1295400"/>
            <a:ext cx="5219700" cy="5219700"/>
          </a:xfrm>
          <a:prstGeom prst="rect">
            <a:avLst/>
          </a:prstGeom>
          <a:noFill/>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Asthma Statistics</a:t>
            </a:r>
            <a:endParaRPr lang="en-US" dirty="0"/>
          </a:p>
        </p:txBody>
      </p:sp>
      <p:sp>
        <p:nvSpPr>
          <p:cNvPr id="3" name="Content Placeholder 2"/>
          <p:cNvSpPr>
            <a:spLocks noGrp="1"/>
          </p:cNvSpPr>
          <p:nvPr>
            <p:ph sz="quarter" idx="1"/>
          </p:nvPr>
        </p:nvSpPr>
        <p:spPr>
          <a:xfrm>
            <a:off x="457200" y="1600200"/>
            <a:ext cx="8001000" cy="4525963"/>
          </a:xfrm>
        </p:spPr>
        <p:txBody>
          <a:bodyPr/>
          <a:lstStyle/>
          <a:p>
            <a:r>
              <a:rPr lang="en-US" dirty="0" smtClean="0"/>
              <a:t>Prevalence: 6.8 million children in US (2012)</a:t>
            </a:r>
          </a:p>
          <a:p>
            <a:pPr lvl="1"/>
            <a:r>
              <a:rPr lang="en-US" dirty="0" smtClean="0"/>
              <a:t>9.3 % of population US children</a:t>
            </a:r>
          </a:p>
          <a:p>
            <a:r>
              <a:rPr lang="en-US" dirty="0" smtClean="0"/>
              <a:t>In WI, 98,881 children (2008)</a:t>
            </a:r>
          </a:p>
          <a:p>
            <a:pPr lvl="1"/>
            <a:r>
              <a:rPr lang="en-US" dirty="0" smtClean="0"/>
              <a:t>7.5 % of population WI children</a:t>
            </a:r>
          </a:p>
          <a:p>
            <a:pPr lvl="1"/>
            <a:r>
              <a:rPr lang="en-US" dirty="0" smtClean="0"/>
              <a:t>Non-Hispanic black children highest rates</a:t>
            </a:r>
            <a:endParaRPr lang="en-US" dirty="0"/>
          </a:p>
        </p:txBody>
      </p:sp>
      <p:sp>
        <p:nvSpPr>
          <p:cNvPr id="6" name="Slide Number Placeholder 5"/>
          <p:cNvSpPr>
            <a:spLocks noGrp="1"/>
          </p:cNvSpPr>
          <p:nvPr>
            <p:ph type="sldNum" sz="quarter" idx="15"/>
          </p:nvPr>
        </p:nvSpPr>
        <p:spPr/>
        <p:txBody>
          <a:bodyPr/>
          <a:lstStyle/>
          <a:p>
            <a:fld id="{D0F73B1A-4611-43B0-BEC3-C849FA8F66DF}" type="slidenum">
              <a:rPr lang="en-US" smtClean="0"/>
              <a:pPr/>
              <a:t>3</a:t>
            </a:fld>
            <a:endParaRPr lang="en-US" dirty="0"/>
          </a:p>
        </p:txBody>
      </p:sp>
      <p:sp>
        <p:nvSpPr>
          <p:cNvPr id="7" name="Footer Placeholder 6"/>
          <p:cNvSpPr>
            <a:spLocks noGrp="1"/>
          </p:cNvSpPr>
          <p:nvPr>
            <p:ph type="ftr" sz="quarter" idx="16"/>
          </p:nvPr>
        </p:nvSpPr>
        <p:spPr/>
        <p:txBody>
          <a:bodyPr/>
          <a:lstStyle/>
          <a:p>
            <a:r>
              <a:rPr lang="en-US" smtClean="0"/>
              <a:t>CDC, 2012</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2057400" y="3724275"/>
            <a:ext cx="5494850" cy="3133725"/>
          </a:xfrm>
          <a:prstGeom prst="rect">
            <a:avLst/>
          </a:prstGeom>
          <a:noFill/>
          <a:ln w="9525">
            <a:noFill/>
            <a:miter lim="800000"/>
            <a:headEnd/>
            <a:tailEnd/>
          </a:ln>
        </p:spPr>
      </p:pic>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Statistics</a:t>
            </a:r>
            <a:endParaRPr lang="en-US" dirty="0"/>
          </a:p>
        </p:txBody>
      </p:sp>
      <p:sp>
        <p:nvSpPr>
          <p:cNvPr id="3" name="Content Placeholder 2"/>
          <p:cNvSpPr>
            <a:spLocks noGrp="1"/>
          </p:cNvSpPr>
          <p:nvPr>
            <p:ph sz="quarter" idx="1"/>
          </p:nvPr>
        </p:nvSpPr>
        <p:spPr/>
        <p:txBody>
          <a:bodyPr/>
          <a:lstStyle/>
          <a:p>
            <a:r>
              <a:rPr lang="en-US" dirty="0" smtClean="0"/>
              <a:t>Obesity defined as BMI-for-age &gt; 95 %ile</a:t>
            </a:r>
          </a:p>
          <a:p>
            <a:r>
              <a:rPr lang="en-US" dirty="0" smtClean="0"/>
              <a:t>Prevalence: 17 % of US children (2003 – 2004)</a:t>
            </a:r>
          </a:p>
          <a:p>
            <a:pPr lvl="1"/>
            <a:r>
              <a:rPr lang="en-US" dirty="0" smtClean="0"/>
              <a:t>~ 20 % live below 130 % of the federal poverty level</a:t>
            </a:r>
          </a:p>
          <a:p>
            <a:r>
              <a:rPr lang="en-US" dirty="0" smtClean="0"/>
              <a:t>26 - 30 % of children with asthma are obese</a:t>
            </a:r>
            <a:endParaRPr lang="en-US" dirty="0"/>
          </a:p>
        </p:txBody>
      </p:sp>
      <p:sp>
        <p:nvSpPr>
          <p:cNvPr id="6" name="Slide Number Placeholder 5"/>
          <p:cNvSpPr>
            <a:spLocks noGrp="1"/>
          </p:cNvSpPr>
          <p:nvPr>
            <p:ph type="sldNum" sz="quarter" idx="15"/>
          </p:nvPr>
        </p:nvSpPr>
        <p:spPr/>
        <p:txBody>
          <a:bodyPr/>
          <a:lstStyle/>
          <a:p>
            <a:fld id="{D0F73B1A-4611-43B0-BEC3-C849FA8F66DF}" type="slidenum">
              <a:rPr lang="en-US" smtClean="0"/>
              <a:pPr/>
              <a:t>4</a:t>
            </a:fld>
            <a:endParaRPr lang="en-US" dirty="0"/>
          </a:p>
        </p:txBody>
      </p:sp>
      <p:pic>
        <p:nvPicPr>
          <p:cNvPr id="20482" name="Picture 2" descr="Map of the United States"/>
          <p:cNvPicPr>
            <a:picLocks noChangeAspect="1" noChangeArrowheads="1"/>
          </p:cNvPicPr>
          <p:nvPr/>
        </p:nvPicPr>
        <p:blipFill>
          <a:blip r:embed="rId3" cstate="print"/>
          <a:srcRect/>
          <a:stretch>
            <a:fillRect/>
          </a:stretch>
        </p:blipFill>
        <p:spPr bwMode="auto">
          <a:xfrm>
            <a:off x="2209800" y="3352800"/>
            <a:ext cx="4762500" cy="3095625"/>
          </a:xfrm>
          <a:prstGeom prst="rect">
            <a:avLst/>
          </a:prstGeom>
          <a:noFill/>
        </p:spPr>
      </p:pic>
      <p:sp>
        <p:nvSpPr>
          <p:cNvPr id="7" name="Footer Placeholder 6"/>
          <p:cNvSpPr>
            <a:spLocks noGrp="1"/>
          </p:cNvSpPr>
          <p:nvPr>
            <p:ph type="ftr" sz="quarter" idx="16"/>
          </p:nvPr>
        </p:nvSpPr>
        <p:spPr>
          <a:xfrm rot="5400000">
            <a:off x="6393180" y="3208020"/>
            <a:ext cx="4191000" cy="365760"/>
          </a:xfrm>
        </p:spPr>
        <p:txBody>
          <a:bodyPr/>
          <a:lstStyle/>
          <a:p>
            <a:r>
              <a:rPr lang="en-US" dirty="0" smtClean="0"/>
              <a:t>Barlow &amp; Expert Committee, 2007; Peters et al, 2011;</a:t>
            </a:r>
          </a:p>
          <a:p>
            <a:r>
              <a:rPr lang="en-US" dirty="0" smtClean="0"/>
              <a:t> CDC.gov, 2013; Lang et al, 2012</a:t>
            </a:r>
          </a:p>
          <a:p>
            <a:endParaRPr lang="en-US" dirty="0"/>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&amp; Asthma</a:t>
            </a:r>
            <a:endParaRPr lang="en-US" dirty="0"/>
          </a:p>
        </p:txBody>
      </p:sp>
      <p:sp>
        <p:nvSpPr>
          <p:cNvPr id="3" name="Content Placeholder 2"/>
          <p:cNvSpPr>
            <a:spLocks noGrp="1"/>
          </p:cNvSpPr>
          <p:nvPr>
            <p:ph sz="quarter" idx="1"/>
          </p:nvPr>
        </p:nvSpPr>
        <p:spPr/>
        <p:txBody>
          <a:bodyPr/>
          <a:lstStyle/>
          <a:p>
            <a:r>
              <a:rPr lang="en-US" dirty="0" smtClean="0"/>
              <a:t>Chicken and the egg</a:t>
            </a:r>
          </a:p>
          <a:p>
            <a:r>
              <a:rPr lang="en-US" dirty="0" smtClean="0"/>
              <a:t>Obese children have more respiratory symptoms than their normal weight peers </a:t>
            </a:r>
          </a:p>
          <a:p>
            <a:pPr lvl="1"/>
            <a:r>
              <a:rPr lang="en-US" dirty="0" smtClean="0"/>
              <a:t>more likely to exhibit moderate airflow obstruction defined as an FEV</a:t>
            </a:r>
            <a:r>
              <a:rPr lang="en-US" baseline="-25000" dirty="0" smtClean="0"/>
              <a:t>1</a:t>
            </a:r>
            <a:r>
              <a:rPr lang="en-US" dirty="0" smtClean="0"/>
              <a:t>/FVC &lt; 0.80</a:t>
            </a:r>
          </a:p>
          <a:p>
            <a:r>
              <a:rPr lang="en-US" dirty="0" smtClean="0"/>
              <a:t>Respiratory related pathology increases with increasing weight</a:t>
            </a:r>
          </a:p>
          <a:p>
            <a:r>
              <a:rPr lang="en-US" dirty="0" smtClean="0"/>
              <a:t>Comorbid conditions: Obstructive Sleep Apnea, Gastroesophageal Reflux</a:t>
            </a:r>
          </a:p>
          <a:p>
            <a:endParaRPr lang="en-US" dirty="0"/>
          </a:p>
        </p:txBody>
      </p:sp>
      <p:sp>
        <p:nvSpPr>
          <p:cNvPr id="5" name="Slide Number Placeholder 4"/>
          <p:cNvSpPr>
            <a:spLocks noGrp="1"/>
          </p:cNvSpPr>
          <p:nvPr>
            <p:ph type="sldNum" sz="quarter" idx="15"/>
          </p:nvPr>
        </p:nvSpPr>
        <p:spPr/>
        <p:txBody>
          <a:bodyPr/>
          <a:lstStyle/>
          <a:p>
            <a:fld id="{D0F73B1A-4611-43B0-BEC3-C849FA8F66DF}" type="slidenum">
              <a:rPr lang="en-US" smtClean="0"/>
              <a:pPr/>
              <a:t>5</a:t>
            </a:fld>
            <a:endParaRPr lang="en-US" dirty="0"/>
          </a:p>
        </p:txBody>
      </p:sp>
      <p:sp>
        <p:nvSpPr>
          <p:cNvPr id="7" name="Footer Placeholder 6"/>
          <p:cNvSpPr>
            <a:spLocks noGrp="1"/>
          </p:cNvSpPr>
          <p:nvPr>
            <p:ph type="ftr" sz="quarter" idx="16"/>
          </p:nvPr>
        </p:nvSpPr>
        <p:spPr>
          <a:xfrm rot="5400000">
            <a:off x="6858000" y="3691520"/>
            <a:ext cx="3200400" cy="457200"/>
          </a:xfrm>
        </p:spPr>
        <p:txBody>
          <a:bodyPr/>
          <a:lstStyle/>
          <a:p>
            <a:r>
              <a:rPr lang="en-US" dirty="0" smtClean="0"/>
              <a:t>Deane &amp; Thomson, 2006; NAEPP, 2007;</a:t>
            </a:r>
          </a:p>
          <a:p>
            <a:r>
              <a:rPr lang="en-US" dirty="0" smtClean="0"/>
              <a:t>Lang et al, 2012</a:t>
            </a:r>
          </a:p>
          <a:p>
            <a:endParaRPr lang="en-US" dirty="0"/>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do?</a:t>
            </a:r>
            <a:endParaRPr lang="en-US" dirty="0"/>
          </a:p>
        </p:txBody>
      </p:sp>
      <p:sp>
        <p:nvSpPr>
          <p:cNvPr id="3" name="Content Placeholder 2"/>
          <p:cNvSpPr>
            <a:spLocks noGrp="1"/>
          </p:cNvSpPr>
          <p:nvPr>
            <p:ph sz="quarter" idx="1"/>
          </p:nvPr>
        </p:nvSpPr>
        <p:spPr/>
        <p:txBody>
          <a:bodyPr/>
          <a:lstStyle/>
          <a:p>
            <a:r>
              <a:rPr lang="en-US" dirty="0" smtClean="0"/>
              <a:t>Literature Review</a:t>
            </a:r>
          </a:p>
          <a:p>
            <a:r>
              <a:rPr lang="en-US" dirty="0" smtClean="0"/>
              <a:t>Reached out to RDs at other PPCs</a:t>
            </a:r>
          </a:p>
          <a:p>
            <a:r>
              <a:rPr lang="en-US" dirty="0" smtClean="0"/>
              <a:t>Met with Pulmonologists and NPs at both Pulmonary Clinic and Allergy/Asthma Clinics</a:t>
            </a:r>
          </a:p>
          <a:p>
            <a:r>
              <a:rPr lang="en-US" dirty="0" smtClean="0"/>
              <a:t>Met with Nutrition Education Committee on messaging</a:t>
            </a:r>
          </a:p>
          <a:p>
            <a:r>
              <a:rPr lang="en-US" dirty="0" smtClean="0"/>
              <a:t>Attended Pediatric Obesity Symposium</a:t>
            </a:r>
          </a:p>
          <a:p>
            <a:r>
              <a:rPr lang="en-US" dirty="0" smtClean="0"/>
              <a:t>Rabbit Holes</a:t>
            </a: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6</a:t>
            </a:fld>
            <a:endParaRPr lang="en-US" dirty="0"/>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bodyPr>
          <a:lstStyle/>
          <a:p>
            <a:r>
              <a:rPr lang="en-US" dirty="0" smtClean="0"/>
              <a:t>Expert Committee Recommendations Prevention, Assessment, &amp; Treatment of Child &amp; Adolescent Overweight/Obesity</a:t>
            </a:r>
            <a:endParaRPr lang="en-US" dirty="0"/>
          </a:p>
        </p:txBody>
      </p:sp>
      <p:sp>
        <p:nvSpPr>
          <p:cNvPr id="3" name="Content Placeholder 2"/>
          <p:cNvSpPr>
            <a:spLocks noGrp="1"/>
          </p:cNvSpPr>
          <p:nvPr>
            <p:ph sz="quarter" idx="1"/>
          </p:nvPr>
        </p:nvSpPr>
        <p:spPr>
          <a:xfrm>
            <a:off x="457200" y="2438400"/>
            <a:ext cx="8229600" cy="3992563"/>
          </a:xfrm>
        </p:spPr>
        <p:txBody>
          <a:bodyPr>
            <a:normAutofit/>
          </a:bodyPr>
          <a:lstStyle/>
          <a:p>
            <a:r>
              <a:rPr lang="en-US" dirty="0" smtClean="0"/>
              <a:t>Screening for obesity should be done at PCP level</a:t>
            </a:r>
          </a:p>
          <a:p>
            <a:r>
              <a:rPr lang="en-US" dirty="0" smtClean="0"/>
              <a:t>Staged approach to intervention</a:t>
            </a:r>
          </a:p>
          <a:p>
            <a:pPr lvl="1"/>
            <a:r>
              <a:rPr lang="en-US" dirty="0" smtClean="0"/>
              <a:t>Stage 1: Prevention Plus</a:t>
            </a:r>
          </a:p>
          <a:p>
            <a:pPr lvl="1"/>
            <a:r>
              <a:rPr lang="en-US" dirty="0" smtClean="0"/>
              <a:t>Stage 2: Structured weight management</a:t>
            </a:r>
          </a:p>
          <a:p>
            <a:pPr lvl="1"/>
            <a:r>
              <a:rPr lang="en-US" dirty="0" smtClean="0"/>
              <a:t>Stage 3: Comprehensive Multi-disciplinary Intervention</a:t>
            </a:r>
          </a:p>
          <a:p>
            <a:pPr lvl="1"/>
            <a:r>
              <a:rPr lang="en-US" dirty="0" smtClean="0"/>
              <a:t>Stage 4: Tertiary Care intervention</a:t>
            </a:r>
          </a:p>
          <a:p>
            <a:r>
              <a:rPr lang="en-US" dirty="0" smtClean="0"/>
              <a:t>Depends on the patient/family readiness for change</a:t>
            </a:r>
            <a:endParaRPr lang="en-US" dirty="0"/>
          </a:p>
        </p:txBody>
      </p:sp>
      <p:sp>
        <p:nvSpPr>
          <p:cNvPr id="5" name="Slide Number Placeholder 4"/>
          <p:cNvSpPr>
            <a:spLocks noGrp="1"/>
          </p:cNvSpPr>
          <p:nvPr>
            <p:ph type="sldNum" sz="quarter" idx="15"/>
          </p:nvPr>
        </p:nvSpPr>
        <p:spPr/>
        <p:txBody>
          <a:bodyPr/>
          <a:lstStyle/>
          <a:p>
            <a:fld id="{D0F73B1A-4611-43B0-BEC3-C849FA8F66DF}" type="slidenum">
              <a:rPr lang="en-US" smtClean="0"/>
              <a:pPr/>
              <a:t>7</a:t>
            </a:fld>
            <a:endParaRPr lang="en-US" dirty="0"/>
          </a:p>
        </p:txBody>
      </p:sp>
      <p:sp>
        <p:nvSpPr>
          <p:cNvPr id="7" name="Footer Placeholder 6"/>
          <p:cNvSpPr>
            <a:spLocks noGrp="1"/>
          </p:cNvSpPr>
          <p:nvPr>
            <p:ph type="ftr" sz="quarter" idx="16"/>
          </p:nvPr>
        </p:nvSpPr>
        <p:spPr/>
        <p:txBody>
          <a:bodyPr/>
          <a:lstStyle/>
          <a:p>
            <a:r>
              <a:rPr lang="en-US" smtClean="0"/>
              <a:t>Barlow &amp; Expert Committee, 2007</a:t>
            </a:r>
            <a:endParaRPr lang="en-US" dirty="0"/>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Expert Panel Report 3: Guidelines for Diagnosis and Management of Asthma</a:t>
            </a:r>
            <a:endParaRPr lang="en-US" dirty="0"/>
          </a:p>
        </p:txBody>
      </p:sp>
      <p:sp>
        <p:nvSpPr>
          <p:cNvPr id="3" name="Content Placeholder 2"/>
          <p:cNvSpPr>
            <a:spLocks noGrp="1"/>
          </p:cNvSpPr>
          <p:nvPr>
            <p:ph sz="quarter" idx="1"/>
          </p:nvPr>
        </p:nvSpPr>
        <p:spPr>
          <a:xfrm>
            <a:off x="457200" y="1905000"/>
            <a:ext cx="8229600" cy="4525963"/>
          </a:xfrm>
        </p:spPr>
        <p:txBody>
          <a:bodyPr/>
          <a:lstStyle/>
          <a:p>
            <a:r>
              <a:rPr lang="en-US" dirty="0" smtClean="0"/>
              <a:t>Control of environmental factors and comorbid conditions that affect asthma</a:t>
            </a:r>
          </a:p>
          <a:p>
            <a:r>
              <a:rPr lang="en-US" u="sng" dirty="0" smtClean="0"/>
              <a:t>Identify</a:t>
            </a:r>
            <a:r>
              <a:rPr lang="en-US" dirty="0" smtClean="0"/>
              <a:t> and </a:t>
            </a:r>
            <a:r>
              <a:rPr lang="en-US" u="sng" dirty="0" smtClean="0"/>
              <a:t>treat</a:t>
            </a:r>
            <a:r>
              <a:rPr lang="en-US" dirty="0" smtClean="0"/>
              <a:t> comorbid conditions that may impede asthma management</a:t>
            </a:r>
          </a:p>
          <a:p>
            <a:pPr lvl="1"/>
            <a:r>
              <a:rPr lang="en-US" dirty="0" smtClean="0"/>
              <a:t>Overweight</a:t>
            </a:r>
          </a:p>
          <a:p>
            <a:pPr lvl="1"/>
            <a:r>
              <a:rPr lang="en-US" dirty="0" smtClean="0"/>
              <a:t>Obesity</a:t>
            </a:r>
            <a:endParaRPr lang="en-US" dirty="0"/>
          </a:p>
        </p:txBody>
      </p:sp>
      <p:sp>
        <p:nvSpPr>
          <p:cNvPr id="5" name="Slide Number Placeholder 4"/>
          <p:cNvSpPr>
            <a:spLocks noGrp="1"/>
          </p:cNvSpPr>
          <p:nvPr>
            <p:ph type="sldNum" sz="quarter" idx="15"/>
          </p:nvPr>
        </p:nvSpPr>
        <p:spPr/>
        <p:txBody>
          <a:bodyPr/>
          <a:lstStyle/>
          <a:p>
            <a:fld id="{D0F73B1A-4611-43B0-BEC3-C849FA8F66DF}" type="slidenum">
              <a:rPr lang="en-US" smtClean="0"/>
              <a:pPr/>
              <a:t>8</a:t>
            </a:fld>
            <a:endParaRPr lang="en-US" dirty="0"/>
          </a:p>
        </p:txBody>
      </p:sp>
      <p:sp>
        <p:nvSpPr>
          <p:cNvPr id="7" name="Footer Placeholder 6"/>
          <p:cNvSpPr>
            <a:spLocks noGrp="1"/>
          </p:cNvSpPr>
          <p:nvPr>
            <p:ph type="ftr" sz="quarter" idx="16"/>
          </p:nvPr>
        </p:nvSpPr>
        <p:spPr/>
        <p:txBody>
          <a:bodyPr/>
          <a:lstStyle/>
          <a:p>
            <a:r>
              <a:rPr lang="en-US" smtClean="0"/>
              <a:t>NAEPP, 2007</a:t>
            </a:r>
            <a:endParaRPr lang="en-US" dirty="0"/>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RDs at Other PPCs</a:t>
            </a:r>
            <a:endParaRPr lang="en-US" dirty="0"/>
          </a:p>
        </p:txBody>
      </p:sp>
      <p:sp>
        <p:nvSpPr>
          <p:cNvPr id="3" name="Content Placeholder 2"/>
          <p:cNvSpPr>
            <a:spLocks noGrp="1"/>
          </p:cNvSpPr>
          <p:nvPr>
            <p:ph sz="quarter" idx="1"/>
          </p:nvPr>
        </p:nvSpPr>
        <p:spPr/>
        <p:txBody>
          <a:bodyPr/>
          <a:lstStyle/>
          <a:p>
            <a:r>
              <a:rPr lang="en-US" dirty="0" smtClean="0"/>
              <a:t>Florida – only see those with OSA in Sleep Clinic; seen every 6 months</a:t>
            </a:r>
          </a:p>
          <a:p>
            <a:r>
              <a:rPr lang="en-US" dirty="0" smtClean="0"/>
              <a:t>Arizona – no asthma patients seen; only CF</a:t>
            </a:r>
          </a:p>
          <a:p>
            <a:r>
              <a:rPr lang="en-US" dirty="0" smtClean="0"/>
              <a:t>Washington – seen by peds RD (not PPC) or referred to weight management program</a:t>
            </a:r>
          </a:p>
          <a:p>
            <a:pPr>
              <a:buNone/>
            </a:pPr>
            <a:endParaRPr lang="en-US" dirty="0"/>
          </a:p>
        </p:txBody>
      </p:sp>
      <p:sp>
        <p:nvSpPr>
          <p:cNvPr id="4" name="Slide Number Placeholder 3"/>
          <p:cNvSpPr>
            <a:spLocks noGrp="1"/>
          </p:cNvSpPr>
          <p:nvPr>
            <p:ph type="sldNum" sz="quarter" idx="15"/>
          </p:nvPr>
        </p:nvSpPr>
        <p:spPr/>
        <p:txBody>
          <a:bodyPr/>
          <a:lstStyle/>
          <a:p>
            <a:fld id="{D0F73B1A-4611-43B0-BEC3-C849FA8F66DF}" type="slidenum">
              <a:rPr lang="en-US" smtClean="0"/>
              <a:pPr/>
              <a:t>9</a:t>
            </a:fld>
            <a:endParaRPr lang="en-US" dirty="0"/>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590</TotalTime>
  <Words>1672</Words>
  <Application>Microsoft Office PowerPoint</Application>
  <PresentationFormat>On-screen Show (4:3)</PresentationFormat>
  <Paragraphs>198</Paragraphs>
  <Slides>21</Slides>
  <Notes>12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Oriel</vt:lpstr>
      <vt:lpstr>Recommendations for Addressing Obesity in Pediatric Asthma Patients</vt:lpstr>
      <vt:lpstr>Overview</vt:lpstr>
      <vt:lpstr>Asthma Statistics</vt:lpstr>
      <vt:lpstr>Obesity Statistics</vt:lpstr>
      <vt:lpstr>Obesity &amp; Asthma</vt:lpstr>
      <vt:lpstr>What did I do?</vt:lpstr>
      <vt:lpstr>Expert Committee Recommendations Prevention, Assessment, &amp; Treatment of Child &amp; Adolescent Overweight/Obesity</vt:lpstr>
      <vt:lpstr>Expert Panel Report 3: Guidelines for Diagnosis and Management of Asthma</vt:lpstr>
      <vt:lpstr>RDs at Other PPCs</vt:lpstr>
      <vt:lpstr>What can subspecialists do?</vt:lpstr>
      <vt:lpstr>Recommendations</vt:lpstr>
      <vt:lpstr>Recommendations</vt:lpstr>
      <vt:lpstr>Who is this for?</vt:lpstr>
      <vt:lpstr>Discussion with Patient &amp; Family</vt:lpstr>
      <vt:lpstr>Local Intervention Options</vt:lpstr>
      <vt:lpstr>After Visit Summary</vt:lpstr>
      <vt:lpstr>Letter to PCP</vt:lpstr>
      <vt:lpstr>Future Directions</vt:lpstr>
      <vt:lpstr>Conclusion</vt:lpstr>
      <vt:lpstr>References</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Guidelines for Addressing Obesity in Pediatric Asthma Clinics</dc:title>
  <dc:creator>Max</dc:creator>
  <cp:lastModifiedBy>uwpediatrics</cp:lastModifiedBy>
  <cp:revision>88</cp:revision>
  <dcterms:created xsi:type="dcterms:W3CDTF">2014-05-29T14:48:40Z</dcterms:created>
  <dcterms:modified xsi:type="dcterms:W3CDTF">2014-09-12T13:13:13Z</dcterms:modified>
</cp:coreProperties>
</file>