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</p:sldMasterIdLst>
  <p:notesMasterIdLst>
    <p:notesMasterId r:id="rId18"/>
  </p:notes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5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FA3F8-C9B5-1240-A840-D5075B52F99B}" type="datetimeFigureOut">
              <a:rPr lang="en-US" smtClean="0"/>
              <a:t>2/6/12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11DBD-43E8-8942-93DE-A86F0D8B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851" y="684856"/>
            <a:ext cx="4557869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72" y="4343716"/>
            <a:ext cx="5030456" cy="4115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72" y="4342141"/>
            <a:ext cx="5030456" cy="41170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343" y="4343716"/>
            <a:ext cx="5027316" cy="4115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i="1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343" y="4343716"/>
            <a:ext cx="5027316" cy="4115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343" y="4343716"/>
            <a:ext cx="5027316" cy="4115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343" y="4343716"/>
            <a:ext cx="5027316" cy="4115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1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6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DA08-37CE-0645-8B33-FC0177B4AAD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50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9C8A-6F93-E840-8F45-C1FD6529AF1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0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4AF8-58C7-B84F-AAF4-93751F7FB33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1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59B88-645E-AE45-9E2F-37C6EF67478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5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5C25-0404-6A43-8B9D-0D9F343B658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6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CB0C-4FFD-A842-B69B-110D522211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08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1212-CE24-4242-A6BB-CE48665B01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09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93C6-A6CA-2E43-B587-20FE71165B9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2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9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12D-58B4-F34E-A8C1-82AE29A1DF7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58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E9139-48FE-1E49-98AC-0BC7B19A1A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62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605A0-06A9-7F45-B399-98F4FFD3E7D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88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B97D-69C3-204D-AFC1-2C557DED1F2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90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DA08-37CE-0645-8B33-FC0177B4AAD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1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9C8A-6F93-E840-8F45-C1FD6529AF1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5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4AF8-58C7-B84F-AAF4-93751F7FB33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2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59B88-645E-AE45-9E2F-37C6EF67478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84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5C25-0404-6A43-8B9D-0D9F343B658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6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CB0C-4FFD-A842-B69B-110D522211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5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96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1212-CE24-4242-A6BB-CE48665B01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76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93C6-A6CA-2E43-B587-20FE71165B9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5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12D-58B4-F34E-A8C1-82AE29A1DF7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94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E9139-48FE-1E49-98AC-0BC7B19A1A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45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605A0-06A9-7F45-B399-98F4FFD3E7D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28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B97D-69C3-204D-AFC1-2C557DED1F2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89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DA08-37CE-0645-8B33-FC0177B4AAD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18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9C8A-6F93-E840-8F45-C1FD6529AF1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3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4AF8-58C7-B84F-AAF4-93751F7FB33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15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59B88-645E-AE45-9E2F-37C6EF67478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86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5C25-0404-6A43-8B9D-0D9F343B658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63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CB0C-4FFD-A842-B69B-110D522211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92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1212-CE24-4242-A6BB-CE48665B01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31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93C6-A6CA-2E43-B587-20FE71165B9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75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12D-58B4-F34E-A8C1-82AE29A1DF7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3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E9139-48FE-1E49-98AC-0BC7B19A1A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26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605A0-06A9-7F45-B399-98F4FFD3E7D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89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B97D-69C3-204D-AFC1-2C557DED1F2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18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DA08-37CE-0645-8B33-FC0177B4AAD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5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9C8A-6F93-E840-8F45-C1FD6529AF1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2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22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4AF8-58C7-B84F-AAF4-93751F7FB33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3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59B88-645E-AE45-9E2F-37C6EF67478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97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5C25-0404-6A43-8B9D-0D9F343B658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13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CB0C-4FFD-A842-B69B-110D522211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57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1212-CE24-4242-A6BB-CE48665B01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245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93C6-A6CA-2E43-B587-20FE71165B9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80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12D-58B4-F34E-A8C1-82AE29A1DF7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2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E9139-48FE-1E49-98AC-0BC7B19A1A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60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605A0-06A9-7F45-B399-98F4FFD3E7D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67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B97D-69C3-204D-AFC1-2C557DED1F2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2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80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DA08-37CE-0645-8B33-FC0177B4AAD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19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9C8A-6F93-E840-8F45-C1FD6529AF1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186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4AF8-58C7-B84F-AAF4-93751F7FB33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75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59B88-645E-AE45-9E2F-37C6EF67478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36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5C25-0404-6A43-8B9D-0D9F343B658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76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CB0C-4FFD-A842-B69B-110D522211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990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1212-CE24-4242-A6BB-CE48665B01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12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93C6-A6CA-2E43-B587-20FE71165B9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921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12D-58B4-F34E-A8C1-82AE29A1DF7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103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E9139-48FE-1E49-98AC-0BC7B19A1A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9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225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605A0-06A9-7F45-B399-98F4FFD3E7D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07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B97D-69C3-204D-AFC1-2C557DED1F2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270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4C269-5AB3-C548-B84D-24A7EA9D6C10}" type="datetimeFigureOut">
              <a:rPr lang="en-US"/>
              <a:pPr>
                <a:defRPr/>
              </a:pPr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1D97-2B27-7947-A3B9-39A2822C9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122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F94F8-4DF4-AD42-A939-07E74242A179}" type="datetimeFigureOut">
              <a:rPr lang="en-US"/>
              <a:pPr>
                <a:defRPr/>
              </a:pPr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5250-BD76-AB4A-8B11-30379E682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23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28C5-AABB-AA4C-AF39-3322E89CF982}" type="datetimeFigureOut">
              <a:rPr lang="en-US"/>
              <a:pPr>
                <a:defRPr/>
              </a:pPr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7868-7CB3-E245-AB8C-CA267014C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382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1F23-9E6C-2247-B604-99ADD5BDF255}" type="datetimeFigureOut">
              <a:rPr lang="en-US"/>
              <a:pPr>
                <a:defRPr/>
              </a:pPr>
              <a:t>2/6/12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8EB4-DACA-3648-A2A4-B380690C9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762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6B77-99BB-CA4F-8E77-D0C67FF26975}" type="datetimeFigureOut">
              <a:rPr lang="en-US"/>
              <a:pPr>
                <a:defRPr/>
              </a:pPr>
              <a:t>2/6/12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C88BC-FC3F-5B4C-9B49-992C8D94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62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59F4-4FA0-BB45-BDAA-671A5702209C}" type="datetimeFigureOut">
              <a:rPr lang="en-US"/>
              <a:pPr>
                <a:defRPr/>
              </a:pPr>
              <a:t>2/6/12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CB6E-2B97-3B49-A81D-47FF86B3C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45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791A-35CA-364C-944B-ADC521FD5BD2}" type="datetimeFigureOut">
              <a:rPr lang="en-US"/>
              <a:pPr>
                <a:defRPr/>
              </a:pPr>
              <a:t>2/6/12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6A36B-FA2A-EC47-9E44-C6796E23F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88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5111-6F45-B344-88DC-DD9F3DFE79B2}" type="datetimeFigureOut">
              <a:rPr lang="en-US"/>
              <a:pPr>
                <a:defRPr/>
              </a:pPr>
              <a:t>2/6/12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C4B9-7E33-784B-B91C-8EA64BAF3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0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224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C90B-F68E-9546-97CE-2015498B22C5}" type="datetimeFigureOut">
              <a:rPr lang="en-US"/>
              <a:pPr>
                <a:defRPr/>
              </a:pPr>
              <a:t>2/6/12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5F6A-1A29-194B-A02E-1C553C098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31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40A4-2BC5-F14A-828F-4CB1A4A62513}" type="datetimeFigureOut">
              <a:rPr lang="en-US"/>
              <a:pPr>
                <a:defRPr/>
              </a:pPr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72298-EC3F-4A41-89DF-2E8F96715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248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1B75-B5FA-FC4C-835B-60BCA4F78CBC}" type="datetimeFigureOut">
              <a:rPr lang="en-US"/>
              <a:pPr>
                <a:defRPr/>
              </a:pPr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F851C-7326-F346-A0BF-270042DA2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31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53EE5B-E37D-0447-AE41-E853BBFB7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1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7D583-59D3-6542-BB21-87A552A493B5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7C1D-8222-354D-B91F-007C27C7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4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6A6B879-A2E7-2F43-9436-C9B2E7BC9BAF}" type="slidenum">
              <a:rPr lang="de-DE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2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6A6B879-A2E7-2F43-9436-C9B2E7BC9BAF}" type="slidenum">
              <a:rPr lang="de-DE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5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6A6B879-A2E7-2F43-9436-C9B2E7BC9BAF}" type="slidenum">
              <a:rPr lang="de-DE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9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6A6B879-A2E7-2F43-9436-C9B2E7BC9BAF}" type="slidenum">
              <a:rPr lang="de-DE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6A6B879-A2E7-2F43-9436-C9B2E7BC9BAF}" type="slidenum">
              <a:rPr lang="de-DE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9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8FB27B6-03DF-094B-A394-031461ED8DD2}" type="datetimeFigureOut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2/6/12</a:t>
            </a:fld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C48A94B-BF4A-2742-9380-9DA4B7ECBB02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3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1273175"/>
          </a:xfrm>
        </p:spPr>
        <p:txBody>
          <a:bodyPr/>
          <a:lstStyle/>
          <a:p>
            <a:pPr eaLnBrk="1" hangingPunct="1"/>
            <a:r>
              <a:rPr lang="de-DE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High-Throughput Screening Speeding Up CF Drug Discovery</a:t>
            </a:r>
          </a:p>
        </p:txBody>
      </p:sp>
      <p:pic>
        <p:nvPicPr>
          <p:cNvPr id="24578" name="Picture 2" descr="Full UHTSS 7-6-99_no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 r="8379" b="9656"/>
          <a:stretch>
            <a:fillRect/>
          </a:stretch>
        </p:blipFill>
        <p:spPr bwMode="auto">
          <a:xfrm>
            <a:off x="173038" y="1695450"/>
            <a:ext cx="4318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74650" y="4040188"/>
            <a:ext cx="387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&gt;10,000 Primary assays/day</a:t>
            </a:r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 rot="-3667110">
            <a:off x="5436394" y="1127919"/>
            <a:ext cx="2881313" cy="2600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4714875" y="1704975"/>
            <a:ext cx="2128838" cy="901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High-throughput screening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4365625" y="6337300"/>
            <a:ext cx="2824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CFTR Modulator Drug</a:t>
            </a:r>
          </a:p>
        </p:txBody>
      </p:sp>
      <p:sp>
        <p:nvSpPr>
          <p:cNvPr id="24583" name="Arc 14"/>
          <p:cNvSpPr>
            <a:spLocks/>
          </p:cNvSpPr>
          <p:nvPr/>
        </p:nvSpPr>
        <p:spPr bwMode="auto">
          <a:xfrm>
            <a:off x="5230813" y="4335463"/>
            <a:ext cx="1038225" cy="368300"/>
          </a:xfrm>
          <a:custGeom>
            <a:avLst/>
            <a:gdLst>
              <a:gd name="T0" fmla="*/ 0 w 40050"/>
              <a:gd name="T1" fmla="*/ 2147483647 h 21600"/>
              <a:gd name="T2" fmla="*/ 2147483647 w 40050"/>
              <a:gd name="T3" fmla="*/ 2147483647 h 21600"/>
              <a:gd name="T4" fmla="*/ 2147483647 w 40050"/>
              <a:gd name="T5" fmla="*/ 2147483647 h 21600"/>
              <a:gd name="T6" fmla="*/ 0 60000 65536"/>
              <a:gd name="T7" fmla="*/ 0 60000 65536"/>
              <a:gd name="T8" fmla="*/ 0 60000 65536"/>
              <a:gd name="T9" fmla="*/ 0 w 40050"/>
              <a:gd name="T10" fmla="*/ 0 h 21600"/>
              <a:gd name="T11" fmla="*/ 40050 w 400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50" h="21600" fill="none" extrusionOk="0">
                <a:moveTo>
                  <a:pt x="0" y="13800"/>
                </a:moveTo>
                <a:cubicBezTo>
                  <a:pt x="3221" y="5482"/>
                  <a:pt x="11223" y="-1"/>
                  <a:pt x="20143" y="-1"/>
                </a:cubicBezTo>
                <a:cubicBezTo>
                  <a:pt x="28832" y="-1"/>
                  <a:pt x="36676" y="5207"/>
                  <a:pt x="40049" y="13216"/>
                </a:cubicBezTo>
              </a:path>
              <a:path w="40050" h="21600" stroke="0" extrusionOk="0">
                <a:moveTo>
                  <a:pt x="0" y="13800"/>
                </a:moveTo>
                <a:cubicBezTo>
                  <a:pt x="3221" y="5482"/>
                  <a:pt x="11223" y="-1"/>
                  <a:pt x="20143" y="-1"/>
                </a:cubicBezTo>
                <a:cubicBezTo>
                  <a:pt x="28832" y="-1"/>
                  <a:pt x="36676" y="5207"/>
                  <a:pt x="40049" y="13216"/>
                </a:cubicBezTo>
                <a:lnTo>
                  <a:pt x="20143" y="21600"/>
                </a:lnTo>
                <a:lnTo>
                  <a:pt x="0" y="138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4711700" y="4619625"/>
            <a:ext cx="1987550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SAR based Medicinal Chemistry</a:t>
            </a:r>
          </a:p>
        </p:txBody>
      </p:sp>
      <p:sp>
        <p:nvSpPr>
          <p:cNvPr id="24585" name="Arc 17"/>
          <p:cNvSpPr>
            <a:spLocks/>
          </p:cNvSpPr>
          <p:nvPr/>
        </p:nvSpPr>
        <p:spPr bwMode="auto">
          <a:xfrm flipH="1" flipV="1">
            <a:off x="5291138" y="5438775"/>
            <a:ext cx="922337" cy="369888"/>
          </a:xfrm>
          <a:custGeom>
            <a:avLst/>
            <a:gdLst>
              <a:gd name="T0" fmla="*/ 0 w 40364"/>
              <a:gd name="T1" fmla="*/ 2147483647 h 21600"/>
              <a:gd name="T2" fmla="*/ 2147483647 w 40364"/>
              <a:gd name="T3" fmla="*/ 2147483647 h 21600"/>
              <a:gd name="T4" fmla="*/ 2147483647 w 40364"/>
              <a:gd name="T5" fmla="*/ 2147483647 h 21600"/>
              <a:gd name="T6" fmla="*/ 0 60000 65536"/>
              <a:gd name="T7" fmla="*/ 0 60000 65536"/>
              <a:gd name="T8" fmla="*/ 0 60000 65536"/>
              <a:gd name="T9" fmla="*/ 0 w 40364"/>
              <a:gd name="T10" fmla="*/ 0 h 21600"/>
              <a:gd name="T11" fmla="*/ 40364 w 403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64" h="21600" fill="none" extrusionOk="0">
                <a:moveTo>
                  <a:pt x="0" y="13800"/>
                </a:moveTo>
                <a:cubicBezTo>
                  <a:pt x="3221" y="5482"/>
                  <a:pt x="11223" y="-1"/>
                  <a:pt x="20143" y="-1"/>
                </a:cubicBezTo>
                <a:cubicBezTo>
                  <a:pt x="29143" y="-1"/>
                  <a:pt x="37199" y="5580"/>
                  <a:pt x="40364" y="14005"/>
                </a:cubicBezTo>
              </a:path>
              <a:path w="40364" h="21600" stroke="0" extrusionOk="0">
                <a:moveTo>
                  <a:pt x="0" y="13800"/>
                </a:moveTo>
                <a:cubicBezTo>
                  <a:pt x="3221" y="5482"/>
                  <a:pt x="11223" y="-1"/>
                  <a:pt x="20143" y="-1"/>
                </a:cubicBezTo>
                <a:cubicBezTo>
                  <a:pt x="29143" y="-1"/>
                  <a:pt x="37199" y="5580"/>
                  <a:pt x="40364" y="14005"/>
                </a:cubicBezTo>
                <a:lnTo>
                  <a:pt x="20143" y="21600"/>
                </a:lnTo>
                <a:lnTo>
                  <a:pt x="0" y="138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6" name="Line 19"/>
          <p:cNvSpPr>
            <a:spLocks noChangeShapeType="1"/>
          </p:cNvSpPr>
          <p:nvPr/>
        </p:nvSpPr>
        <p:spPr bwMode="auto">
          <a:xfrm>
            <a:off x="5759450" y="5930900"/>
            <a:ext cx="1588" cy="463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7" name="Rectangle 21"/>
          <p:cNvSpPr>
            <a:spLocks noChangeArrowheads="1"/>
          </p:cNvSpPr>
          <p:nvPr/>
        </p:nvSpPr>
        <p:spPr bwMode="auto">
          <a:xfrm>
            <a:off x="4724400" y="3160713"/>
            <a:ext cx="2111375" cy="661987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Prioritize hits</a:t>
            </a:r>
          </a:p>
        </p:txBody>
      </p:sp>
      <p:pic>
        <p:nvPicPr>
          <p:cNvPr id="2458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311525"/>
            <a:ext cx="13303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pic>
        <p:nvPicPr>
          <p:cNvPr id="2458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1982788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24590" name="Text Box 10"/>
          <p:cNvSpPr txBox="1">
            <a:spLocks noChangeArrowheads="1"/>
          </p:cNvSpPr>
          <p:nvPr/>
        </p:nvSpPr>
        <p:spPr bwMode="auto">
          <a:xfrm>
            <a:off x="7042150" y="1574800"/>
            <a:ext cx="189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Screening Assay</a:t>
            </a:r>
          </a:p>
        </p:txBody>
      </p:sp>
      <p:cxnSp>
        <p:nvCxnSpPr>
          <p:cNvPr id="24591" name="AutoShape 18"/>
          <p:cNvCxnSpPr>
            <a:cxnSpLocks noChangeShapeType="1"/>
            <a:stCxn id="24581" idx="2"/>
            <a:endCxn id="24587" idx="0"/>
          </p:cNvCxnSpPr>
          <p:nvPr/>
        </p:nvCxnSpPr>
        <p:spPr bwMode="auto">
          <a:xfrm>
            <a:off x="5780088" y="2606675"/>
            <a:ext cx="0" cy="5540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Line 19"/>
          <p:cNvSpPr>
            <a:spLocks noChangeShapeType="1"/>
          </p:cNvSpPr>
          <p:nvPr/>
        </p:nvSpPr>
        <p:spPr bwMode="auto">
          <a:xfrm>
            <a:off x="5767388" y="3840163"/>
            <a:ext cx="1587" cy="463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119063" y="6443663"/>
            <a:ext cx="315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cs typeface="Times New Roman" charset="0"/>
              </a:rPr>
              <a:t>Courtesy of Vertex 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217768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4950"/>
            <a:ext cx="9288463" cy="952500"/>
          </a:xfrm>
        </p:spPr>
        <p:txBody>
          <a:bodyPr/>
          <a:lstStyle/>
          <a:p>
            <a:pPr eaLnBrk="1" hangingPunct="1"/>
            <a:r>
              <a:rPr lang="de-DE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2011 Clinical Studies with </a:t>
            </a:r>
            <a:br>
              <a:rPr lang="de-DE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de-DE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CFTR Modulators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/>
          <a:stretch>
            <a:fillRect/>
          </a:stretch>
        </p:blipFill>
        <p:spPr bwMode="auto">
          <a:xfrm>
            <a:off x="300038" y="1611313"/>
            <a:ext cx="34544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18"/>
          <p:cNvSpPr txBox="1">
            <a:spLocks noChangeArrowheads="1"/>
          </p:cNvSpPr>
          <p:nvPr/>
        </p:nvSpPr>
        <p:spPr bwMode="auto">
          <a:xfrm>
            <a:off x="325438" y="6227763"/>
            <a:ext cx="3441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cs typeface="Times New Roman" charset="0"/>
              </a:rPr>
              <a:t>Rowe SM et al., </a:t>
            </a:r>
            <a:r>
              <a:rPr lang="de-DE" sz="1400" i="1">
                <a:solidFill>
                  <a:srgbClr val="000000"/>
                </a:solidFill>
              </a:rPr>
              <a:t>New Engl J Med</a:t>
            </a:r>
            <a:r>
              <a:rPr lang="en-US" sz="1400" i="1">
                <a:solidFill>
                  <a:srgbClr val="000000"/>
                </a:solidFill>
                <a:cs typeface="Times New Roman" charset="0"/>
              </a:rPr>
              <a:t> 2005</a:t>
            </a:r>
          </a:p>
        </p:txBody>
      </p:sp>
      <p:sp>
        <p:nvSpPr>
          <p:cNvPr id="25604" name="Line 8"/>
          <p:cNvSpPr>
            <a:spLocks noChangeShapeType="1"/>
          </p:cNvSpPr>
          <p:nvPr/>
        </p:nvSpPr>
        <p:spPr bwMode="auto">
          <a:xfrm flipV="1">
            <a:off x="1909763" y="3708400"/>
            <a:ext cx="2430462" cy="6048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4370388" y="1624013"/>
            <a:ext cx="42338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99"/>
                </a:solidFill>
              </a:rPr>
              <a:t>CFTR potentiator VX-770: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</a:rPr>
              <a:t>Phase III study in CF patients with the G551D CFTR mutation</a:t>
            </a:r>
          </a:p>
        </p:txBody>
      </p:sp>
      <p:sp>
        <p:nvSpPr>
          <p:cNvPr id="25606" name="Line 15"/>
          <p:cNvSpPr>
            <a:spLocks noChangeShapeType="1"/>
          </p:cNvSpPr>
          <p:nvPr/>
        </p:nvSpPr>
        <p:spPr bwMode="auto">
          <a:xfrm flipV="1">
            <a:off x="1128713" y="2144713"/>
            <a:ext cx="3211512" cy="4873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8" name="Text Box 18"/>
          <p:cNvSpPr txBox="1">
            <a:spLocks noChangeArrowheads="1"/>
          </p:cNvSpPr>
          <p:nvPr/>
        </p:nvSpPr>
        <p:spPr bwMode="auto">
          <a:xfrm>
            <a:off x="4379913" y="3173413"/>
            <a:ext cx="42338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99"/>
                </a:solidFill>
              </a:rPr>
              <a:t>CFTR corrector VX-809: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</a:rPr>
              <a:t>Phase IIa study in CF patients with the </a:t>
            </a:r>
            <a:r>
              <a:rPr lang="en-US" sz="2100">
                <a:solidFill>
                  <a:srgbClr val="000000"/>
                </a:solidFill>
                <a:sym typeface="Symbol" charset="0"/>
              </a:rPr>
              <a:t>F508 </a:t>
            </a:r>
            <a:r>
              <a:rPr lang="en-US" sz="2100">
                <a:solidFill>
                  <a:srgbClr val="000000"/>
                </a:solidFill>
              </a:rPr>
              <a:t>CFTR mutation</a:t>
            </a:r>
          </a:p>
        </p:txBody>
      </p:sp>
    </p:spTree>
    <p:extLst>
      <p:ext uri="{BB962C8B-B14F-4D97-AF65-F5344CB8AC3E}">
        <p14:creationId xmlns:p14="http://schemas.microsoft.com/office/powerpoint/2010/main" val="75180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80963"/>
            <a:ext cx="7829550" cy="9652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VX-770 Phase III Study Design</a:t>
            </a: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34950" y="4479925"/>
            <a:ext cx="8483600" cy="21844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Randomized, double-blind, placebo-controlled 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Recruitment: 161 subjects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Key inclusion criteria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G551D mutation on at least one </a:t>
            </a:r>
            <a:r>
              <a:rPr lang="en-US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CFTR 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allele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Aged ≥ 12 years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FEV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 40% to 90% predicted</a:t>
            </a: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447800" y="2292350"/>
            <a:ext cx="762000" cy="449263"/>
          </a:xfrm>
          <a:prstGeom prst="rect">
            <a:avLst/>
          </a:prstGeom>
          <a:solidFill>
            <a:srgbClr val="F8F8F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Run-in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55600" y="2211388"/>
            <a:ext cx="98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Screening</a:t>
            </a:r>
          </a:p>
        </p:txBody>
      </p:sp>
      <p:cxnSp>
        <p:nvCxnSpPr>
          <p:cNvPr id="29701" name="AutoShape 7"/>
          <p:cNvCxnSpPr>
            <a:cxnSpLocks noChangeShapeType="1"/>
          </p:cNvCxnSpPr>
          <p:nvPr/>
        </p:nvCxnSpPr>
        <p:spPr bwMode="auto">
          <a:xfrm>
            <a:off x="368300" y="2527300"/>
            <a:ext cx="990600" cy="15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501775" y="1373188"/>
            <a:ext cx="1758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Randomization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(1:1)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6796088" y="2828925"/>
            <a:ext cx="2044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Or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2-yr Follow-up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6810375" y="2336800"/>
            <a:ext cx="2208213" cy="355600"/>
          </a:xfrm>
          <a:prstGeom prst="rect">
            <a:avLst/>
          </a:prstGeom>
          <a:solidFill>
            <a:srgbClr val="009DD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VX-770 150 mg q12h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6675438" y="1833563"/>
            <a:ext cx="1416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Open-label rollover study</a:t>
            </a:r>
          </a:p>
        </p:txBody>
      </p:sp>
      <p:cxnSp>
        <p:nvCxnSpPr>
          <p:cNvPr id="29706" name="AutoShape 12"/>
          <p:cNvCxnSpPr>
            <a:cxnSpLocks noChangeShapeType="1"/>
            <a:stCxn id="100384" idx="1"/>
            <a:endCxn id="29699" idx="3"/>
          </p:cNvCxnSpPr>
          <p:nvPr/>
        </p:nvCxnSpPr>
        <p:spPr bwMode="auto">
          <a:xfrm rot="10800000" flipV="1">
            <a:off x="2209800" y="2133600"/>
            <a:ext cx="301625" cy="384175"/>
          </a:xfrm>
          <a:prstGeom prst="bentConnector3">
            <a:avLst>
              <a:gd name="adj1" fmla="val 48421"/>
            </a:avLst>
          </a:prstGeom>
          <a:noFill/>
          <a:ln w="19050">
            <a:solidFill>
              <a:srgbClr val="000000"/>
            </a:solidFill>
            <a:miter lim="800000"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AutoShape 13"/>
          <p:cNvCxnSpPr>
            <a:cxnSpLocks noChangeShapeType="1"/>
            <a:stCxn id="29733" idx="1"/>
            <a:endCxn id="29699" idx="3"/>
          </p:cNvCxnSpPr>
          <p:nvPr/>
        </p:nvCxnSpPr>
        <p:spPr bwMode="auto">
          <a:xfrm rot="10800000">
            <a:off x="2209800" y="2517775"/>
            <a:ext cx="301625" cy="406400"/>
          </a:xfrm>
          <a:prstGeom prst="bentConnector3">
            <a:avLst>
              <a:gd name="adj1" fmla="val 48421"/>
            </a:avLst>
          </a:prstGeom>
          <a:noFill/>
          <a:ln w="19050">
            <a:solidFill>
              <a:srgbClr val="000000"/>
            </a:solidFill>
            <a:miter lim="800000"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AutoShape 14"/>
          <p:cNvCxnSpPr>
            <a:cxnSpLocks noChangeShapeType="1"/>
            <a:stCxn id="100362" idx="1"/>
            <a:endCxn id="100385" idx="3"/>
          </p:cNvCxnSpPr>
          <p:nvPr/>
        </p:nvCxnSpPr>
        <p:spPr bwMode="auto">
          <a:xfrm rot="10800000">
            <a:off x="6275388" y="2133600"/>
            <a:ext cx="534987" cy="381000"/>
          </a:xfrm>
          <a:prstGeom prst="bentConnector3">
            <a:avLst>
              <a:gd name="adj1" fmla="val 50741"/>
            </a:avLst>
          </a:prstGeom>
          <a:noFill/>
          <a:ln w="19050">
            <a:solidFill>
              <a:srgbClr val="000000"/>
            </a:solidFill>
            <a:miter lim="800000"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5"/>
          <p:cNvCxnSpPr>
            <a:cxnSpLocks noChangeShapeType="1"/>
            <a:stCxn id="100362" idx="1"/>
            <a:endCxn id="29734" idx="3"/>
          </p:cNvCxnSpPr>
          <p:nvPr/>
        </p:nvCxnSpPr>
        <p:spPr bwMode="auto">
          <a:xfrm rot="10800000" flipV="1">
            <a:off x="6275388" y="2514600"/>
            <a:ext cx="534987" cy="409575"/>
          </a:xfrm>
          <a:prstGeom prst="bentConnector3">
            <a:avLst>
              <a:gd name="adj1" fmla="val 50741"/>
            </a:avLst>
          </a:prstGeom>
          <a:noFill/>
          <a:ln w="19050">
            <a:solidFill>
              <a:srgbClr val="000000"/>
            </a:solidFill>
            <a:miter lim="800000"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0" name="Line 16"/>
          <p:cNvSpPr>
            <a:spLocks noChangeShapeType="1"/>
          </p:cNvSpPr>
          <p:nvPr/>
        </p:nvSpPr>
        <p:spPr bwMode="auto">
          <a:xfrm>
            <a:off x="2371725" y="3354388"/>
            <a:ext cx="3886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>
            <a:off x="390525" y="3278188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>
            <a:off x="1457325" y="3278188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13" name="Group 19"/>
          <p:cNvGrpSpPr>
            <a:grpSpLocks/>
          </p:cNvGrpSpPr>
          <p:nvPr/>
        </p:nvGrpSpPr>
        <p:grpSpPr bwMode="auto">
          <a:xfrm>
            <a:off x="2520950" y="2657475"/>
            <a:ext cx="3744913" cy="533400"/>
            <a:chOff x="1588" y="1488"/>
            <a:chExt cx="2231" cy="336"/>
          </a:xfrm>
        </p:grpSpPr>
        <p:sp>
          <p:nvSpPr>
            <p:cNvPr id="29733" name="Rectangle 20"/>
            <p:cNvSpPr>
              <a:spLocks noChangeArrowheads="1"/>
            </p:cNvSpPr>
            <p:nvPr/>
          </p:nvSpPr>
          <p:spPr bwMode="auto">
            <a:xfrm>
              <a:off x="1588" y="1488"/>
              <a:ext cx="1106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Placebo</a:t>
              </a:r>
            </a:p>
          </p:txBody>
        </p:sp>
        <p:sp>
          <p:nvSpPr>
            <p:cNvPr id="29734" name="Rectangle 21"/>
            <p:cNvSpPr>
              <a:spLocks noChangeArrowheads="1"/>
            </p:cNvSpPr>
            <p:nvPr/>
          </p:nvSpPr>
          <p:spPr bwMode="auto">
            <a:xfrm>
              <a:off x="2701" y="1488"/>
              <a:ext cx="1118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Placebo</a:t>
              </a:r>
            </a:p>
          </p:txBody>
        </p:sp>
      </p:grpSp>
      <p:sp>
        <p:nvSpPr>
          <p:cNvPr id="29714" name="Line 22"/>
          <p:cNvSpPr>
            <a:spLocks noChangeShapeType="1"/>
          </p:cNvSpPr>
          <p:nvPr/>
        </p:nvSpPr>
        <p:spPr bwMode="auto">
          <a:xfrm>
            <a:off x="2371725" y="3278188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15" name="Text Box 23"/>
          <p:cNvSpPr txBox="1">
            <a:spLocks noChangeArrowheads="1"/>
          </p:cNvSpPr>
          <p:nvPr/>
        </p:nvSpPr>
        <p:spPr bwMode="auto">
          <a:xfrm>
            <a:off x="31750" y="3430588"/>
            <a:ext cx="723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Day -35</a:t>
            </a:r>
          </a:p>
        </p:txBody>
      </p:sp>
      <p:sp>
        <p:nvSpPr>
          <p:cNvPr id="29716" name="Text Box 24"/>
          <p:cNvSpPr txBox="1">
            <a:spLocks noChangeArrowheads="1"/>
          </p:cNvSpPr>
          <p:nvPr/>
        </p:nvSpPr>
        <p:spPr bwMode="auto">
          <a:xfrm>
            <a:off x="1241425" y="3419475"/>
            <a:ext cx="403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-14</a:t>
            </a:r>
          </a:p>
        </p:txBody>
      </p:sp>
      <p:sp>
        <p:nvSpPr>
          <p:cNvPr id="29717" name="Text Box 25"/>
          <p:cNvSpPr txBox="1">
            <a:spLocks noChangeArrowheads="1"/>
          </p:cNvSpPr>
          <p:nvPr/>
        </p:nvSpPr>
        <p:spPr bwMode="auto">
          <a:xfrm>
            <a:off x="2233613" y="341947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9718" name="Line 26"/>
          <p:cNvSpPr>
            <a:spLocks noChangeShapeType="1"/>
          </p:cNvSpPr>
          <p:nvPr/>
        </p:nvSpPr>
        <p:spPr bwMode="auto">
          <a:xfrm>
            <a:off x="6259513" y="3278188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19" name="Text Box 27"/>
          <p:cNvSpPr txBox="1">
            <a:spLocks noChangeArrowheads="1"/>
          </p:cNvSpPr>
          <p:nvPr/>
        </p:nvSpPr>
        <p:spPr bwMode="auto">
          <a:xfrm>
            <a:off x="6070600" y="3441700"/>
            <a:ext cx="352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48</a:t>
            </a:r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3983038" y="3441700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Week 24</a:t>
            </a:r>
          </a:p>
        </p:txBody>
      </p:sp>
      <p:sp>
        <p:nvSpPr>
          <p:cNvPr id="29721" name="Line 29"/>
          <p:cNvSpPr>
            <a:spLocks noChangeShapeType="1"/>
          </p:cNvSpPr>
          <p:nvPr/>
        </p:nvSpPr>
        <p:spPr bwMode="auto">
          <a:xfrm>
            <a:off x="4381500" y="3278188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22" name="Line 30"/>
          <p:cNvSpPr>
            <a:spLocks noChangeShapeType="1"/>
          </p:cNvSpPr>
          <p:nvPr/>
        </p:nvSpPr>
        <p:spPr bwMode="auto">
          <a:xfrm>
            <a:off x="390525" y="3343275"/>
            <a:ext cx="19812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23" name="Group 31"/>
          <p:cNvGrpSpPr>
            <a:grpSpLocks/>
          </p:cNvGrpSpPr>
          <p:nvPr/>
        </p:nvGrpSpPr>
        <p:grpSpPr bwMode="auto">
          <a:xfrm>
            <a:off x="2520950" y="1836738"/>
            <a:ext cx="3744913" cy="592137"/>
            <a:chOff x="1588" y="971"/>
            <a:chExt cx="2231" cy="373"/>
          </a:xfrm>
        </p:grpSpPr>
        <p:sp>
          <p:nvSpPr>
            <p:cNvPr id="100384" name="Rectangle 32"/>
            <p:cNvSpPr>
              <a:spLocks noChangeArrowheads="1"/>
            </p:cNvSpPr>
            <p:nvPr/>
          </p:nvSpPr>
          <p:spPr bwMode="auto">
            <a:xfrm>
              <a:off x="1588" y="971"/>
              <a:ext cx="1112" cy="373"/>
            </a:xfrm>
            <a:prstGeom prst="rect">
              <a:avLst/>
            </a:prstGeom>
            <a:solidFill>
              <a:srgbClr val="009DDC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VX-770 </a:t>
              </a:r>
            </a:p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150 mg q12h</a:t>
              </a:r>
            </a:p>
          </p:txBody>
        </p:sp>
        <p:sp>
          <p:nvSpPr>
            <p:cNvPr id="100385" name="Rectangle 33"/>
            <p:cNvSpPr>
              <a:spLocks noChangeArrowheads="1"/>
            </p:cNvSpPr>
            <p:nvPr/>
          </p:nvSpPr>
          <p:spPr bwMode="auto">
            <a:xfrm>
              <a:off x="2707" y="971"/>
              <a:ext cx="1112" cy="373"/>
            </a:xfrm>
            <a:prstGeom prst="rect">
              <a:avLst/>
            </a:prstGeom>
            <a:solidFill>
              <a:srgbClr val="009DDC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VX-770 </a:t>
              </a:r>
            </a:p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150 mg q12h</a:t>
              </a:r>
            </a:p>
          </p:txBody>
        </p:sp>
      </p:grpSp>
      <p:sp>
        <p:nvSpPr>
          <p:cNvPr id="29724" name="AutoShape 34"/>
          <p:cNvSpPr>
            <a:spLocks/>
          </p:cNvSpPr>
          <p:nvPr/>
        </p:nvSpPr>
        <p:spPr bwMode="auto">
          <a:xfrm rot="-5400000">
            <a:off x="3311526" y="2784475"/>
            <a:ext cx="114300" cy="1946275"/>
          </a:xfrm>
          <a:prstGeom prst="leftBracket">
            <a:avLst>
              <a:gd name="adj" fmla="val 141898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25" name="AutoShape 35"/>
          <p:cNvSpPr>
            <a:spLocks/>
          </p:cNvSpPr>
          <p:nvPr/>
        </p:nvSpPr>
        <p:spPr bwMode="auto">
          <a:xfrm rot="-5400000">
            <a:off x="5272088" y="2814638"/>
            <a:ext cx="114300" cy="1885950"/>
          </a:xfrm>
          <a:prstGeom prst="leftBracket">
            <a:avLst>
              <a:gd name="adj" fmla="val 1375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26" name="Text Box 36"/>
          <p:cNvSpPr txBox="1">
            <a:spLocks noChangeArrowheads="1"/>
          </p:cNvSpPr>
          <p:nvPr/>
        </p:nvSpPr>
        <p:spPr bwMode="auto">
          <a:xfrm>
            <a:off x="2535238" y="3806825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Treatment period</a:t>
            </a:r>
          </a:p>
        </p:txBody>
      </p:sp>
      <p:sp>
        <p:nvSpPr>
          <p:cNvPr id="29727" name="Text Box 37"/>
          <p:cNvSpPr txBox="1">
            <a:spLocks noChangeArrowheads="1"/>
          </p:cNvSpPr>
          <p:nvPr/>
        </p:nvSpPr>
        <p:spPr bwMode="auto">
          <a:xfrm>
            <a:off x="4497388" y="3816350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Extension period</a:t>
            </a:r>
          </a:p>
        </p:txBody>
      </p:sp>
      <p:sp>
        <p:nvSpPr>
          <p:cNvPr id="29728" name="Line 38"/>
          <p:cNvSpPr>
            <a:spLocks noChangeShapeType="1"/>
          </p:cNvSpPr>
          <p:nvPr/>
        </p:nvSpPr>
        <p:spPr bwMode="auto">
          <a:xfrm>
            <a:off x="4391025" y="1638300"/>
            <a:ext cx="0" cy="1714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3544888" y="1368425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Primary analysis</a:t>
            </a:r>
          </a:p>
        </p:txBody>
      </p:sp>
      <p:sp>
        <p:nvSpPr>
          <p:cNvPr id="29730" name="Rectangle 43"/>
          <p:cNvSpPr>
            <a:spLocks noChangeArrowheads="1"/>
          </p:cNvSpPr>
          <p:nvPr/>
        </p:nvSpPr>
        <p:spPr bwMode="auto">
          <a:xfrm>
            <a:off x="5610225" y="6264275"/>
            <a:ext cx="3495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Elborn JS, 34th ECFC 2011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u="sng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http://clinicaltrials.gov</a:t>
            </a:r>
            <a:r>
              <a:rPr lang="de-DE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(NCT00909532)</a:t>
            </a:r>
            <a:endParaRPr lang="en-US" sz="1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0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7"/>
          <p:cNvGraphicFramePr>
            <a:graphicFrameLocks noChangeAspect="1"/>
          </p:cNvGraphicFramePr>
          <p:nvPr/>
        </p:nvGraphicFramePr>
        <p:xfrm>
          <a:off x="0" y="1020763"/>
          <a:ext cx="9380538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Prism Project" r:id="rId4" imgW="7239000" imgH="3848100" progId="">
                  <p:embed/>
                </p:oleObj>
              </mc:Choice>
              <mc:Fallback>
                <p:oleObj name="Prism Project" r:id="rId4" imgW="7239000" imgH="384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0763"/>
                        <a:ext cx="9380538" cy="486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3500"/>
            <a:ext cx="9144000" cy="903288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Change from Baseline in Sweat Chloride 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903663" y="2441575"/>
            <a:ext cx="1736725" cy="942975"/>
          </a:xfrm>
          <a:prstGeom prst="rect">
            <a:avLst/>
          </a:prstGeom>
          <a:solidFill>
            <a:schemeClr val="folHlink">
              <a:alpha val="5490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Treatment effect through Week 24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– 47.9 mmol/L</a:t>
            </a:r>
            <a:r>
              <a:rPr lang="en-US" sz="1400">
                <a:solidFill>
                  <a:srgbClr val="000000"/>
                </a:solidFill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P </a:t>
            </a:r>
            <a:r>
              <a:rPr lang="en-US" sz="1400">
                <a:solidFill>
                  <a:srgbClr val="000000"/>
                </a:solidFill>
              </a:rPr>
              <a:t>&lt; 0.0001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181850" y="2447925"/>
            <a:ext cx="1766888" cy="942975"/>
          </a:xfrm>
          <a:prstGeom prst="rect">
            <a:avLst/>
          </a:prstGeom>
          <a:solidFill>
            <a:srgbClr val="8CC63F">
              <a:alpha val="549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Treatment effect through Week 48</a:t>
            </a:r>
          </a:p>
          <a:p>
            <a:pPr algn="ctr" defTabSz="9144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– 48.1 mmol/L </a:t>
            </a:r>
          </a:p>
          <a:p>
            <a:pPr algn="ctr" defTabSz="9144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P </a:t>
            </a:r>
            <a:r>
              <a:rPr lang="en-US" sz="1400">
                <a:solidFill>
                  <a:srgbClr val="000000"/>
                </a:solidFill>
              </a:rPr>
              <a:t>&lt; 0.0001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130925" y="6223000"/>
            <a:ext cx="3013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Elborn JS, 34th ECFC 2011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Vertex press release June 10, 2011</a:t>
            </a:r>
            <a:endParaRPr lang="en-US" sz="1400" i="1" u="sng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7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7"/>
          <p:cNvGraphicFramePr>
            <a:graphicFrameLocks noChangeAspect="1"/>
          </p:cNvGraphicFramePr>
          <p:nvPr/>
        </p:nvGraphicFramePr>
        <p:xfrm>
          <a:off x="22225" y="955675"/>
          <a:ext cx="94186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Prism Project" r:id="rId4" imgW="7162800" imgH="4216400" progId="">
                  <p:embed/>
                </p:oleObj>
              </mc:Choice>
              <mc:Fallback>
                <p:oleObj name="Prism Project" r:id="rId4" imgW="7162800" imgH="4216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955675"/>
                        <a:ext cx="9418638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3025"/>
            <a:ext cx="9144000" cy="796925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Absolute Change in FEV</a:t>
            </a:r>
            <a:r>
              <a:rPr lang="en-US" sz="4000" baseline="-25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1</a:t>
            </a:r>
            <a:r>
              <a:rPr lang="en-US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 % Predicted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886200" y="2914650"/>
            <a:ext cx="1766888" cy="966788"/>
          </a:xfrm>
          <a:prstGeom prst="rect">
            <a:avLst/>
          </a:prstGeom>
          <a:solidFill>
            <a:schemeClr val="folHlink">
              <a:alpha val="5490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Treatment effect through Week 24</a:t>
            </a:r>
          </a:p>
          <a:p>
            <a:pPr algn="ctr" defTabSz="9144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+ 10.6 %</a:t>
            </a:r>
            <a:r>
              <a:rPr lang="en-US" sz="1400">
                <a:solidFill>
                  <a:srgbClr val="000000"/>
                </a:solidFill>
              </a:rPr>
              <a:t> </a:t>
            </a:r>
          </a:p>
          <a:p>
            <a:pPr algn="ctr" defTabSz="9144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P </a:t>
            </a:r>
            <a:r>
              <a:rPr lang="en-US" sz="1400">
                <a:solidFill>
                  <a:srgbClr val="000000"/>
                </a:solidFill>
              </a:rPr>
              <a:t>&lt; 0.0001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7253288" y="2943225"/>
            <a:ext cx="1766887" cy="966788"/>
          </a:xfrm>
          <a:prstGeom prst="rect">
            <a:avLst/>
          </a:prstGeom>
          <a:solidFill>
            <a:srgbClr val="8CC63F">
              <a:alpha val="549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Treatment effect through Week 48</a:t>
            </a:r>
          </a:p>
          <a:p>
            <a:pPr algn="ctr" defTabSz="9144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+ 10.5 %</a:t>
            </a:r>
            <a:r>
              <a:rPr lang="en-US" sz="1400">
                <a:solidFill>
                  <a:srgbClr val="000000"/>
                </a:solidFill>
              </a:rPr>
              <a:t> </a:t>
            </a:r>
          </a:p>
          <a:p>
            <a:pPr algn="ctr" defTabSz="9144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P </a:t>
            </a:r>
            <a:r>
              <a:rPr lang="en-US" sz="1400">
                <a:solidFill>
                  <a:srgbClr val="000000"/>
                </a:solidFill>
              </a:rPr>
              <a:t>&lt; 0.0001</a:t>
            </a:r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6143625" y="6299200"/>
            <a:ext cx="3013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Elborn JS, 34th ECFC 2011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Vertex press release June 10, 2011</a:t>
            </a:r>
          </a:p>
        </p:txBody>
      </p:sp>
    </p:spTree>
    <p:extLst>
      <p:ext uri="{BB962C8B-B14F-4D97-AF65-F5344CB8AC3E}">
        <p14:creationId xmlns:p14="http://schemas.microsoft.com/office/powerpoint/2010/main" val="50022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688"/>
            <a:ext cx="9144000" cy="796925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Time to First Pulmonary Exacerbation</a:t>
            </a:r>
          </a:p>
        </p:txBody>
      </p:sp>
      <p:sp>
        <p:nvSpPr>
          <p:cNvPr id="37890" name="Text Box 54"/>
          <p:cNvSpPr txBox="1">
            <a:spLocks noChangeArrowheads="1"/>
          </p:cNvSpPr>
          <p:nvPr/>
        </p:nvSpPr>
        <p:spPr bwMode="auto">
          <a:xfrm>
            <a:off x="3951288" y="1343025"/>
            <a:ext cx="1281112" cy="922338"/>
          </a:xfrm>
          <a:prstGeom prst="rect">
            <a:avLst/>
          </a:prstGeom>
          <a:solidFill>
            <a:srgbClr val="8CC63F">
              <a:alpha val="549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Week 24 </a:t>
            </a:r>
          </a:p>
          <a:p>
            <a:pPr algn="ctr" defTabSz="9144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Hazard Ratio</a:t>
            </a:r>
          </a:p>
          <a:p>
            <a:pPr algn="ctr" defTabSz="9144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0.40 </a:t>
            </a:r>
          </a:p>
          <a:p>
            <a:pPr algn="ctr" defTabSz="9144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200" i="1">
                <a:solidFill>
                  <a:srgbClr val="000000"/>
                </a:solidFill>
              </a:rPr>
              <a:t>P </a:t>
            </a:r>
            <a:r>
              <a:rPr lang="en-US" sz="1200">
                <a:solidFill>
                  <a:srgbClr val="000000"/>
                </a:solidFill>
              </a:rPr>
              <a:t>= 0.0016</a:t>
            </a:r>
            <a:endParaRPr lang="en-US" sz="1200" i="1">
              <a:solidFill>
                <a:srgbClr val="000000"/>
              </a:solidFill>
            </a:endParaRPr>
          </a:p>
        </p:txBody>
      </p:sp>
      <p:sp>
        <p:nvSpPr>
          <p:cNvPr id="37891" name="Text Box 55"/>
          <p:cNvSpPr txBox="1">
            <a:spLocks noChangeArrowheads="1"/>
          </p:cNvSpPr>
          <p:nvPr/>
        </p:nvSpPr>
        <p:spPr bwMode="auto">
          <a:xfrm>
            <a:off x="7254875" y="1343025"/>
            <a:ext cx="1281113" cy="922338"/>
          </a:xfrm>
          <a:prstGeom prst="rect">
            <a:avLst/>
          </a:prstGeom>
          <a:solidFill>
            <a:srgbClr val="FFCC00">
              <a:alpha val="549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Week 48 </a:t>
            </a:r>
          </a:p>
          <a:p>
            <a:pPr algn="ctr" defTabSz="9144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Hazard Ratio</a:t>
            </a:r>
          </a:p>
          <a:p>
            <a:pPr algn="ctr" defTabSz="9144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0.46 </a:t>
            </a:r>
          </a:p>
          <a:p>
            <a:pPr algn="ctr" defTabSz="9144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sz="1200" i="1">
                <a:solidFill>
                  <a:srgbClr val="000000"/>
                </a:solidFill>
              </a:rPr>
              <a:t>P </a:t>
            </a:r>
            <a:r>
              <a:rPr lang="en-US" sz="1200">
                <a:solidFill>
                  <a:srgbClr val="000000"/>
                </a:solidFill>
              </a:rPr>
              <a:t>= 0.0012</a:t>
            </a:r>
            <a:endParaRPr lang="en-US" sz="1200" i="1">
              <a:solidFill>
                <a:srgbClr val="000000"/>
              </a:solidFill>
            </a:endParaRPr>
          </a:p>
        </p:txBody>
      </p:sp>
      <p:sp>
        <p:nvSpPr>
          <p:cNvPr id="37892" name="Text Box 56"/>
          <p:cNvSpPr txBox="1">
            <a:spLocks noChangeArrowheads="1"/>
          </p:cNvSpPr>
          <p:nvPr/>
        </p:nvSpPr>
        <p:spPr bwMode="auto">
          <a:xfrm>
            <a:off x="4576763" y="2541588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0.78</a:t>
            </a:r>
          </a:p>
        </p:txBody>
      </p:sp>
      <p:sp>
        <p:nvSpPr>
          <p:cNvPr id="37893" name="Text Box 57"/>
          <p:cNvSpPr txBox="1">
            <a:spLocks noChangeArrowheads="1"/>
          </p:cNvSpPr>
          <p:nvPr/>
        </p:nvSpPr>
        <p:spPr bwMode="auto">
          <a:xfrm>
            <a:off x="4554538" y="3609975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0.51</a:t>
            </a:r>
          </a:p>
        </p:txBody>
      </p:sp>
      <p:sp>
        <p:nvSpPr>
          <p:cNvPr id="37894" name="Text Box 58"/>
          <p:cNvSpPr txBox="1">
            <a:spLocks noChangeArrowheads="1"/>
          </p:cNvSpPr>
          <p:nvPr/>
        </p:nvSpPr>
        <p:spPr bwMode="auto">
          <a:xfrm>
            <a:off x="7881938" y="3013075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0.67</a:t>
            </a:r>
          </a:p>
        </p:txBody>
      </p:sp>
      <p:sp>
        <p:nvSpPr>
          <p:cNvPr id="37895" name="Text Box 59"/>
          <p:cNvSpPr txBox="1">
            <a:spLocks noChangeArrowheads="1"/>
          </p:cNvSpPr>
          <p:nvPr/>
        </p:nvSpPr>
        <p:spPr bwMode="auto">
          <a:xfrm>
            <a:off x="7856538" y="4008438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0.41</a:t>
            </a:r>
          </a:p>
        </p:txBody>
      </p:sp>
      <p:sp>
        <p:nvSpPr>
          <p:cNvPr id="37896" name="Freeform 60"/>
          <p:cNvSpPr>
            <a:spLocks/>
          </p:cNvSpPr>
          <p:nvPr/>
        </p:nvSpPr>
        <p:spPr bwMode="auto">
          <a:xfrm>
            <a:off x="904875" y="1636713"/>
            <a:ext cx="55563" cy="4017962"/>
          </a:xfrm>
          <a:custGeom>
            <a:avLst/>
            <a:gdLst>
              <a:gd name="T0" fmla="*/ 2147483647 w 35"/>
              <a:gd name="T1" fmla="*/ 0 h 2531"/>
              <a:gd name="T2" fmla="*/ 2147483647 w 35"/>
              <a:gd name="T3" fmla="*/ 2147483647 h 2531"/>
              <a:gd name="T4" fmla="*/ 0 w 35"/>
              <a:gd name="T5" fmla="*/ 2147483647 h 2531"/>
              <a:gd name="T6" fmla="*/ 0 60000 65536"/>
              <a:gd name="T7" fmla="*/ 0 60000 65536"/>
              <a:gd name="T8" fmla="*/ 0 60000 65536"/>
              <a:gd name="T9" fmla="*/ 0 w 35"/>
              <a:gd name="T10" fmla="*/ 0 h 2531"/>
              <a:gd name="T11" fmla="*/ 35 w 35"/>
              <a:gd name="T12" fmla="*/ 2531 h 2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2531">
                <a:moveTo>
                  <a:pt x="35" y="0"/>
                </a:moveTo>
                <a:lnTo>
                  <a:pt x="35" y="2531"/>
                </a:lnTo>
                <a:lnTo>
                  <a:pt x="0" y="2531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7" name="Line 61"/>
          <p:cNvSpPr>
            <a:spLocks noChangeShapeType="1"/>
          </p:cNvSpPr>
          <p:nvPr/>
        </p:nvSpPr>
        <p:spPr bwMode="auto">
          <a:xfrm>
            <a:off x="938213" y="5454650"/>
            <a:ext cx="222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8" name="Line 62"/>
          <p:cNvSpPr>
            <a:spLocks noChangeShapeType="1"/>
          </p:cNvSpPr>
          <p:nvPr/>
        </p:nvSpPr>
        <p:spPr bwMode="auto">
          <a:xfrm flipH="1">
            <a:off x="904875" y="5253038"/>
            <a:ext cx="55563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9" name="Line 63"/>
          <p:cNvSpPr>
            <a:spLocks noChangeShapeType="1"/>
          </p:cNvSpPr>
          <p:nvPr/>
        </p:nvSpPr>
        <p:spPr bwMode="auto">
          <a:xfrm>
            <a:off x="938213" y="5051425"/>
            <a:ext cx="222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0" name="Line 64"/>
          <p:cNvSpPr>
            <a:spLocks noChangeShapeType="1"/>
          </p:cNvSpPr>
          <p:nvPr/>
        </p:nvSpPr>
        <p:spPr bwMode="auto">
          <a:xfrm flipH="1">
            <a:off x="904875" y="4851400"/>
            <a:ext cx="55563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1" name="Line 65"/>
          <p:cNvSpPr>
            <a:spLocks noChangeShapeType="1"/>
          </p:cNvSpPr>
          <p:nvPr/>
        </p:nvSpPr>
        <p:spPr bwMode="auto">
          <a:xfrm>
            <a:off x="938213" y="4649788"/>
            <a:ext cx="2222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2" name="Line 66"/>
          <p:cNvSpPr>
            <a:spLocks noChangeShapeType="1"/>
          </p:cNvSpPr>
          <p:nvPr/>
        </p:nvSpPr>
        <p:spPr bwMode="auto">
          <a:xfrm flipH="1">
            <a:off x="904875" y="4449763"/>
            <a:ext cx="55563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3" name="Line 67"/>
          <p:cNvSpPr>
            <a:spLocks noChangeShapeType="1"/>
          </p:cNvSpPr>
          <p:nvPr/>
        </p:nvSpPr>
        <p:spPr bwMode="auto">
          <a:xfrm>
            <a:off x="938213" y="4248150"/>
            <a:ext cx="222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4" name="Line 68"/>
          <p:cNvSpPr>
            <a:spLocks noChangeShapeType="1"/>
          </p:cNvSpPr>
          <p:nvPr/>
        </p:nvSpPr>
        <p:spPr bwMode="auto">
          <a:xfrm flipH="1">
            <a:off x="904875" y="4046538"/>
            <a:ext cx="55563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5" name="Line 69"/>
          <p:cNvSpPr>
            <a:spLocks noChangeShapeType="1"/>
          </p:cNvSpPr>
          <p:nvPr/>
        </p:nvSpPr>
        <p:spPr bwMode="auto">
          <a:xfrm>
            <a:off x="938213" y="3846513"/>
            <a:ext cx="2222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6" name="Line 70"/>
          <p:cNvSpPr>
            <a:spLocks noChangeShapeType="1"/>
          </p:cNvSpPr>
          <p:nvPr/>
        </p:nvSpPr>
        <p:spPr bwMode="auto">
          <a:xfrm flipH="1">
            <a:off x="904875" y="3646488"/>
            <a:ext cx="55563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7" name="Line 71"/>
          <p:cNvSpPr>
            <a:spLocks noChangeShapeType="1"/>
          </p:cNvSpPr>
          <p:nvPr/>
        </p:nvSpPr>
        <p:spPr bwMode="auto">
          <a:xfrm>
            <a:off x="938213" y="3444875"/>
            <a:ext cx="222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8" name="Line 72"/>
          <p:cNvSpPr>
            <a:spLocks noChangeShapeType="1"/>
          </p:cNvSpPr>
          <p:nvPr/>
        </p:nvSpPr>
        <p:spPr bwMode="auto">
          <a:xfrm flipH="1">
            <a:off x="904875" y="3243263"/>
            <a:ext cx="55563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09" name="Line 73"/>
          <p:cNvSpPr>
            <a:spLocks noChangeShapeType="1"/>
          </p:cNvSpPr>
          <p:nvPr/>
        </p:nvSpPr>
        <p:spPr bwMode="auto">
          <a:xfrm>
            <a:off x="938213" y="3041650"/>
            <a:ext cx="222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0" name="Line 74"/>
          <p:cNvSpPr>
            <a:spLocks noChangeShapeType="1"/>
          </p:cNvSpPr>
          <p:nvPr/>
        </p:nvSpPr>
        <p:spPr bwMode="auto">
          <a:xfrm flipH="1">
            <a:off x="904875" y="2841625"/>
            <a:ext cx="55563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1" name="Line 75"/>
          <p:cNvSpPr>
            <a:spLocks noChangeShapeType="1"/>
          </p:cNvSpPr>
          <p:nvPr/>
        </p:nvSpPr>
        <p:spPr bwMode="auto">
          <a:xfrm>
            <a:off x="938213" y="2641600"/>
            <a:ext cx="222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2" name="Line 76"/>
          <p:cNvSpPr>
            <a:spLocks noChangeShapeType="1"/>
          </p:cNvSpPr>
          <p:nvPr/>
        </p:nvSpPr>
        <p:spPr bwMode="auto">
          <a:xfrm flipH="1">
            <a:off x="904875" y="2439988"/>
            <a:ext cx="55563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3" name="Line 77"/>
          <p:cNvSpPr>
            <a:spLocks noChangeShapeType="1"/>
          </p:cNvSpPr>
          <p:nvPr/>
        </p:nvSpPr>
        <p:spPr bwMode="auto">
          <a:xfrm>
            <a:off x="938213" y="2238375"/>
            <a:ext cx="222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4" name="Line 78"/>
          <p:cNvSpPr>
            <a:spLocks noChangeShapeType="1"/>
          </p:cNvSpPr>
          <p:nvPr/>
        </p:nvSpPr>
        <p:spPr bwMode="auto">
          <a:xfrm flipH="1">
            <a:off x="904875" y="2036763"/>
            <a:ext cx="55563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5" name="Line 79"/>
          <p:cNvSpPr>
            <a:spLocks noChangeShapeType="1"/>
          </p:cNvSpPr>
          <p:nvPr/>
        </p:nvSpPr>
        <p:spPr bwMode="auto">
          <a:xfrm>
            <a:off x="938213" y="1838325"/>
            <a:ext cx="222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6" name="Line 80"/>
          <p:cNvSpPr>
            <a:spLocks noChangeShapeType="1"/>
          </p:cNvSpPr>
          <p:nvPr/>
        </p:nvSpPr>
        <p:spPr bwMode="auto">
          <a:xfrm flipH="1">
            <a:off x="904875" y="1636713"/>
            <a:ext cx="55563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7" name="Rectangle 81"/>
          <p:cNvSpPr>
            <a:spLocks noChangeArrowheads="1"/>
          </p:cNvSpPr>
          <p:nvPr/>
        </p:nvSpPr>
        <p:spPr bwMode="auto">
          <a:xfrm>
            <a:off x="674688" y="5584825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0.0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8" name="Rectangle 82"/>
          <p:cNvSpPr>
            <a:spLocks noChangeArrowheads="1"/>
          </p:cNvSpPr>
          <p:nvPr/>
        </p:nvSpPr>
        <p:spPr bwMode="auto">
          <a:xfrm>
            <a:off x="674688" y="5183188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0.1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19" name="Rectangle 83"/>
          <p:cNvSpPr>
            <a:spLocks noChangeArrowheads="1"/>
          </p:cNvSpPr>
          <p:nvPr/>
        </p:nvSpPr>
        <p:spPr bwMode="auto">
          <a:xfrm>
            <a:off x="674688" y="4781550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0.2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20" name="Rectangle 84"/>
          <p:cNvSpPr>
            <a:spLocks noChangeArrowheads="1"/>
          </p:cNvSpPr>
          <p:nvPr/>
        </p:nvSpPr>
        <p:spPr bwMode="auto">
          <a:xfrm>
            <a:off x="674688" y="4378325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0.3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21" name="Rectangle 85"/>
          <p:cNvSpPr>
            <a:spLocks noChangeArrowheads="1"/>
          </p:cNvSpPr>
          <p:nvPr/>
        </p:nvSpPr>
        <p:spPr bwMode="auto">
          <a:xfrm>
            <a:off x="674688" y="3978275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0.4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22" name="Rectangle 86"/>
          <p:cNvSpPr>
            <a:spLocks noChangeArrowheads="1"/>
          </p:cNvSpPr>
          <p:nvPr/>
        </p:nvSpPr>
        <p:spPr bwMode="auto">
          <a:xfrm>
            <a:off x="674688" y="3575050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0.5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23" name="Rectangle 87"/>
          <p:cNvSpPr>
            <a:spLocks noChangeArrowheads="1"/>
          </p:cNvSpPr>
          <p:nvPr/>
        </p:nvSpPr>
        <p:spPr bwMode="auto">
          <a:xfrm>
            <a:off x="674688" y="3173413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0.6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24" name="Rectangle 88"/>
          <p:cNvSpPr>
            <a:spLocks noChangeArrowheads="1"/>
          </p:cNvSpPr>
          <p:nvPr/>
        </p:nvSpPr>
        <p:spPr bwMode="auto">
          <a:xfrm>
            <a:off x="674688" y="2771775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0.7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25" name="Rectangle 89"/>
          <p:cNvSpPr>
            <a:spLocks noChangeArrowheads="1"/>
          </p:cNvSpPr>
          <p:nvPr/>
        </p:nvSpPr>
        <p:spPr bwMode="auto">
          <a:xfrm>
            <a:off x="674688" y="2370138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0.8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26" name="Rectangle 90"/>
          <p:cNvSpPr>
            <a:spLocks noChangeArrowheads="1"/>
          </p:cNvSpPr>
          <p:nvPr/>
        </p:nvSpPr>
        <p:spPr bwMode="auto">
          <a:xfrm>
            <a:off x="674688" y="1968500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0.9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27" name="Rectangle 91"/>
          <p:cNvSpPr>
            <a:spLocks noChangeArrowheads="1"/>
          </p:cNvSpPr>
          <p:nvPr/>
        </p:nvSpPr>
        <p:spPr bwMode="auto">
          <a:xfrm>
            <a:off x="674688" y="1566863"/>
            <a:ext cx="19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1.0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28" name="Line 92"/>
          <p:cNvSpPr>
            <a:spLocks noChangeShapeType="1"/>
          </p:cNvSpPr>
          <p:nvPr/>
        </p:nvSpPr>
        <p:spPr bwMode="auto">
          <a:xfrm flipH="1">
            <a:off x="960438" y="5654675"/>
            <a:ext cx="77565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29" name="Line 93"/>
          <p:cNvSpPr>
            <a:spLocks noChangeShapeType="1"/>
          </p:cNvSpPr>
          <p:nvPr/>
        </p:nvSpPr>
        <p:spPr bwMode="auto">
          <a:xfrm>
            <a:off x="1258888" y="5654675"/>
            <a:ext cx="1587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30" name="Line 94"/>
          <p:cNvSpPr>
            <a:spLocks noChangeShapeType="1"/>
          </p:cNvSpPr>
          <p:nvPr/>
        </p:nvSpPr>
        <p:spPr bwMode="auto">
          <a:xfrm>
            <a:off x="1809750" y="5654675"/>
            <a:ext cx="1588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31" name="Line 95"/>
          <p:cNvSpPr>
            <a:spLocks noChangeShapeType="1"/>
          </p:cNvSpPr>
          <p:nvPr/>
        </p:nvSpPr>
        <p:spPr bwMode="auto">
          <a:xfrm>
            <a:off x="2360613" y="5654675"/>
            <a:ext cx="1587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32" name="Line 96"/>
          <p:cNvSpPr>
            <a:spLocks noChangeShapeType="1"/>
          </p:cNvSpPr>
          <p:nvPr/>
        </p:nvSpPr>
        <p:spPr bwMode="auto">
          <a:xfrm>
            <a:off x="2911475" y="5654675"/>
            <a:ext cx="1588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33" name="Line 97"/>
          <p:cNvSpPr>
            <a:spLocks noChangeShapeType="1"/>
          </p:cNvSpPr>
          <p:nvPr/>
        </p:nvSpPr>
        <p:spPr bwMode="auto">
          <a:xfrm>
            <a:off x="3460750" y="5654675"/>
            <a:ext cx="1588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34" name="Line 98"/>
          <p:cNvSpPr>
            <a:spLocks noChangeShapeType="1"/>
          </p:cNvSpPr>
          <p:nvPr/>
        </p:nvSpPr>
        <p:spPr bwMode="auto">
          <a:xfrm>
            <a:off x="4013200" y="5654675"/>
            <a:ext cx="1588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35" name="Line 99"/>
          <p:cNvSpPr>
            <a:spLocks noChangeShapeType="1"/>
          </p:cNvSpPr>
          <p:nvPr/>
        </p:nvSpPr>
        <p:spPr bwMode="auto">
          <a:xfrm>
            <a:off x="4562475" y="5654675"/>
            <a:ext cx="1588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36" name="Line 100"/>
          <p:cNvSpPr>
            <a:spLocks noChangeShapeType="1"/>
          </p:cNvSpPr>
          <p:nvPr/>
        </p:nvSpPr>
        <p:spPr bwMode="auto">
          <a:xfrm>
            <a:off x="5113338" y="5654675"/>
            <a:ext cx="1587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37" name="Line 101"/>
          <p:cNvSpPr>
            <a:spLocks noChangeShapeType="1"/>
          </p:cNvSpPr>
          <p:nvPr/>
        </p:nvSpPr>
        <p:spPr bwMode="auto">
          <a:xfrm>
            <a:off x="5665788" y="5654675"/>
            <a:ext cx="1587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38" name="Line 102"/>
          <p:cNvSpPr>
            <a:spLocks noChangeShapeType="1"/>
          </p:cNvSpPr>
          <p:nvPr/>
        </p:nvSpPr>
        <p:spPr bwMode="auto">
          <a:xfrm>
            <a:off x="6216650" y="5654675"/>
            <a:ext cx="1588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39" name="Line 103"/>
          <p:cNvSpPr>
            <a:spLocks noChangeShapeType="1"/>
          </p:cNvSpPr>
          <p:nvPr/>
        </p:nvSpPr>
        <p:spPr bwMode="auto">
          <a:xfrm>
            <a:off x="6765925" y="5654675"/>
            <a:ext cx="1588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40" name="Line 104"/>
          <p:cNvSpPr>
            <a:spLocks noChangeShapeType="1"/>
          </p:cNvSpPr>
          <p:nvPr/>
        </p:nvSpPr>
        <p:spPr bwMode="auto">
          <a:xfrm>
            <a:off x="7316788" y="5654675"/>
            <a:ext cx="1587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41" name="Line 105"/>
          <p:cNvSpPr>
            <a:spLocks noChangeShapeType="1"/>
          </p:cNvSpPr>
          <p:nvPr/>
        </p:nvSpPr>
        <p:spPr bwMode="auto">
          <a:xfrm>
            <a:off x="7869238" y="5654675"/>
            <a:ext cx="1587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42" name="Line 106"/>
          <p:cNvSpPr>
            <a:spLocks noChangeShapeType="1"/>
          </p:cNvSpPr>
          <p:nvPr/>
        </p:nvSpPr>
        <p:spPr bwMode="auto">
          <a:xfrm>
            <a:off x="8418513" y="5654675"/>
            <a:ext cx="1587" cy="730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43" name="Rectangle 107"/>
          <p:cNvSpPr>
            <a:spLocks noChangeArrowheads="1"/>
          </p:cNvSpPr>
          <p:nvPr/>
        </p:nvSpPr>
        <p:spPr bwMode="auto">
          <a:xfrm>
            <a:off x="1220788" y="57594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44" name="Rectangle 108"/>
          <p:cNvSpPr>
            <a:spLocks noChangeArrowheads="1"/>
          </p:cNvSpPr>
          <p:nvPr/>
        </p:nvSpPr>
        <p:spPr bwMode="auto">
          <a:xfrm>
            <a:off x="1735138" y="57594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28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45" name="Rectangle 109"/>
          <p:cNvSpPr>
            <a:spLocks noChangeArrowheads="1"/>
          </p:cNvSpPr>
          <p:nvPr/>
        </p:nvSpPr>
        <p:spPr bwMode="auto">
          <a:xfrm>
            <a:off x="2286000" y="57594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56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46" name="Rectangle 110"/>
          <p:cNvSpPr>
            <a:spLocks noChangeArrowheads="1"/>
          </p:cNvSpPr>
          <p:nvPr/>
        </p:nvSpPr>
        <p:spPr bwMode="auto">
          <a:xfrm>
            <a:off x="2836863" y="57594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84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47" name="Rectangle 111"/>
          <p:cNvSpPr>
            <a:spLocks noChangeArrowheads="1"/>
          </p:cNvSpPr>
          <p:nvPr/>
        </p:nvSpPr>
        <p:spPr bwMode="auto">
          <a:xfrm>
            <a:off x="3351213" y="57594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112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48" name="Rectangle 112"/>
          <p:cNvSpPr>
            <a:spLocks noChangeArrowheads="1"/>
          </p:cNvSpPr>
          <p:nvPr/>
        </p:nvSpPr>
        <p:spPr bwMode="auto">
          <a:xfrm>
            <a:off x="3902075" y="5759450"/>
            <a:ext cx="233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140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49" name="Rectangle 113"/>
          <p:cNvSpPr>
            <a:spLocks noChangeArrowheads="1"/>
          </p:cNvSpPr>
          <p:nvPr/>
        </p:nvSpPr>
        <p:spPr bwMode="auto">
          <a:xfrm>
            <a:off x="4451350" y="5759450"/>
            <a:ext cx="233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168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50" name="Rectangle 114"/>
          <p:cNvSpPr>
            <a:spLocks noChangeArrowheads="1"/>
          </p:cNvSpPr>
          <p:nvPr/>
        </p:nvSpPr>
        <p:spPr bwMode="auto">
          <a:xfrm>
            <a:off x="5003800" y="5759450"/>
            <a:ext cx="233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196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51" name="Rectangle 115"/>
          <p:cNvSpPr>
            <a:spLocks noChangeArrowheads="1"/>
          </p:cNvSpPr>
          <p:nvPr/>
        </p:nvSpPr>
        <p:spPr bwMode="auto">
          <a:xfrm>
            <a:off x="5553075" y="5759450"/>
            <a:ext cx="233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224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52" name="Rectangle 116"/>
          <p:cNvSpPr>
            <a:spLocks noChangeArrowheads="1"/>
          </p:cNvSpPr>
          <p:nvPr/>
        </p:nvSpPr>
        <p:spPr bwMode="auto">
          <a:xfrm>
            <a:off x="6103938" y="57594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252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53" name="Rectangle 117"/>
          <p:cNvSpPr>
            <a:spLocks noChangeArrowheads="1"/>
          </p:cNvSpPr>
          <p:nvPr/>
        </p:nvSpPr>
        <p:spPr bwMode="auto">
          <a:xfrm>
            <a:off x="6656388" y="57594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280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54" name="Rectangle 118"/>
          <p:cNvSpPr>
            <a:spLocks noChangeArrowheads="1"/>
          </p:cNvSpPr>
          <p:nvPr/>
        </p:nvSpPr>
        <p:spPr bwMode="auto">
          <a:xfrm>
            <a:off x="7205663" y="57594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308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55" name="Rectangle 119"/>
          <p:cNvSpPr>
            <a:spLocks noChangeArrowheads="1"/>
          </p:cNvSpPr>
          <p:nvPr/>
        </p:nvSpPr>
        <p:spPr bwMode="auto">
          <a:xfrm>
            <a:off x="7756525" y="5759450"/>
            <a:ext cx="233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336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56" name="Rectangle 120"/>
          <p:cNvSpPr>
            <a:spLocks noChangeArrowheads="1"/>
          </p:cNvSpPr>
          <p:nvPr/>
        </p:nvSpPr>
        <p:spPr bwMode="auto">
          <a:xfrm>
            <a:off x="8307388" y="57594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364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57" name="Rectangle 121"/>
          <p:cNvSpPr>
            <a:spLocks noChangeArrowheads="1"/>
          </p:cNvSpPr>
          <p:nvPr/>
        </p:nvSpPr>
        <p:spPr bwMode="auto">
          <a:xfrm>
            <a:off x="1122363" y="5418138"/>
            <a:ext cx="3008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Hazard Ratio:  0.45 ( 0.28,  0.73)  P=0.0012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58" name="Rectangle 122"/>
          <p:cNvSpPr>
            <a:spLocks noChangeArrowheads="1"/>
          </p:cNvSpPr>
          <p:nvPr/>
        </p:nvSpPr>
        <p:spPr bwMode="auto">
          <a:xfrm>
            <a:off x="4189413" y="5056188"/>
            <a:ext cx="7445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PLACEBO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59" name="Rectangle 123"/>
          <p:cNvSpPr>
            <a:spLocks noChangeArrowheads="1"/>
          </p:cNvSpPr>
          <p:nvPr/>
        </p:nvSpPr>
        <p:spPr bwMode="auto">
          <a:xfrm>
            <a:off x="5229225" y="5056188"/>
            <a:ext cx="508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VX-770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60" name="Rectangle 124"/>
          <p:cNvSpPr>
            <a:spLocks noChangeArrowheads="1"/>
          </p:cNvSpPr>
          <p:nvPr/>
        </p:nvSpPr>
        <p:spPr bwMode="auto">
          <a:xfrm>
            <a:off x="1247775" y="5237163"/>
            <a:ext cx="20113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Event-Free Rate At Week 48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61" name="Rectangle 125"/>
          <p:cNvSpPr>
            <a:spLocks noChangeArrowheads="1"/>
          </p:cNvSpPr>
          <p:nvPr/>
        </p:nvSpPr>
        <p:spPr bwMode="auto">
          <a:xfrm>
            <a:off x="4391025" y="5237163"/>
            <a:ext cx="339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0.41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62" name="Rectangle 126"/>
          <p:cNvSpPr>
            <a:spLocks noChangeArrowheads="1"/>
          </p:cNvSpPr>
          <p:nvPr/>
        </p:nvSpPr>
        <p:spPr bwMode="auto">
          <a:xfrm>
            <a:off x="5314950" y="5237163"/>
            <a:ext cx="339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0.67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63" name="Rectangle 127"/>
          <p:cNvSpPr>
            <a:spLocks noChangeArrowheads="1"/>
          </p:cNvSpPr>
          <p:nvPr/>
        </p:nvSpPr>
        <p:spPr bwMode="auto">
          <a:xfrm>
            <a:off x="4189413" y="5056188"/>
            <a:ext cx="7445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PLACEBO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64" name="Rectangle 128"/>
          <p:cNvSpPr>
            <a:spLocks noChangeArrowheads="1"/>
          </p:cNvSpPr>
          <p:nvPr/>
        </p:nvSpPr>
        <p:spPr bwMode="auto">
          <a:xfrm>
            <a:off x="5229225" y="5056188"/>
            <a:ext cx="508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VX-770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65" name="Rectangle 129"/>
          <p:cNvSpPr>
            <a:spLocks noChangeArrowheads="1"/>
          </p:cNvSpPr>
          <p:nvPr/>
        </p:nvSpPr>
        <p:spPr bwMode="auto">
          <a:xfrm>
            <a:off x="1247775" y="5237163"/>
            <a:ext cx="20113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Event-Free Rate At Week 48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66" name="Freeform 130"/>
          <p:cNvSpPr>
            <a:spLocks/>
          </p:cNvSpPr>
          <p:nvPr/>
        </p:nvSpPr>
        <p:spPr bwMode="auto">
          <a:xfrm>
            <a:off x="1262063" y="1638300"/>
            <a:ext cx="7080250" cy="1393825"/>
          </a:xfrm>
          <a:custGeom>
            <a:avLst/>
            <a:gdLst>
              <a:gd name="T0" fmla="*/ 2147483647 w 4460"/>
              <a:gd name="T1" fmla="*/ 2147483647 h 878"/>
              <a:gd name="T2" fmla="*/ 2147483647 w 4460"/>
              <a:gd name="T3" fmla="*/ 2147483647 h 878"/>
              <a:gd name="T4" fmla="*/ 2147483647 w 4460"/>
              <a:gd name="T5" fmla="*/ 2147483647 h 878"/>
              <a:gd name="T6" fmla="*/ 2147483647 w 4460"/>
              <a:gd name="T7" fmla="*/ 2147483647 h 878"/>
              <a:gd name="T8" fmla="*/ 2147483647 w 4460"/>
              <a:gd name="T9" fmla="*/ 2147483647 h 878"/>
              <a:gd name="T10" fmla="*/ 2147483647 w 4460"/>
              <a:gd name="T11" fmla="*/ 2147483647 h 878"/>
              <a:gd name="T12" fmla="*/ 2147483647 w 4460"/>
              <a:gd name="T13" fmla="*/ 2147483647 h 878"/>
              <a:gd name="T14" fmla="*/ 2147483647 w 4460"/>
              <a:gd name="T15" fmla="*/ 2147483647 h 878"/>
              <a:gd name="T16" fmla="*/ 2147483647 w 4460"/>
              <a:gd name="T17" fmla="*/ 2147483647 h 878"/>
              <a:gd name="T18" fmla="*/ 2147483647 w 4460"/>
              <a:gd name="T19" fmla="*/ 2147483647 h 878"/>
              <a:gd name="T20" fmla="*/ 2147483647 w 4460"/>
              <a:gd name="T21" fmla="*/ 2147483647 h 878"/>
              <a:gd name="T22" fmla="*/ 2147483647 w 4460"/>
              <a:gd name="T23" fmla="*/ 2147483647 h 878"/>
              <a:gd name="T24" fmla="*/ 2147483647 w 4460"/>
              <a:gd name="T25" fmla="*/ 2147483647 h 878"/>
              <a:gd name="T26" fmla="*/ 2147483647 w 4460"/>
              <a:gd name="T27" fmla="*/ 2147483647 h 878"/>
              <a:gd name="T28" fmla="*/ 2147483647 w 4460"/>
              <a:gd name="T29" fmla="*/ 2147483647 h 878"/>
              <a:gd name="T30" fmla="*/ 2147483647 w 4460"/>
              <a:gd name="T31" fmla="*/ 2147483647 h 878"/>
              <a:gd name="T32" fmla="*/ 2147483647 w 4460"/>
              <a:gd name="T33" fmla="*/ 2147483647 h 878"/>
              <a:gd name="T34" fmla="*/ 2147483647 w 4460"/>
              <a:gd name="T35" fmla="*/ 2147483647 h 878"/>
              <a:gd name="T36" fmla="*/ 2147483647 w 4460"/>
              <a:gd name="T37" fmla="*/ 2147483647 h 878"/>
              <a:gd name="T38" fmla="*/ 2147483647 w 4460"/>
              <a:gd name="T39" fmla="*/ 2147483647 h 878"/>
              <a:gd name="T40" fmla="*/ 2147483647 w 4460"/>
              <a:gd name="T41" fmla="*/ 2147483647 h 878"/>
              <a:gd name="T42" fmla="*/ 2147483647 w 4460"/>
              <a:gd name="T43" fmla="*/ 2147483647 h 878"/>
              <a:gd name="T44" fmla="*/ 2147483647 w 4460"/>
              <a:gd name="T45" fmla="*/ 2147483647 h 878"/>
              <a:gd name="T46" fmla="*/ 2147483647 w 4460"/>
              <a:gd name="T47" fmla="*/ 2147483647 h 878"/>
              <a:gd name="T48" fmla="*/ 2147483647 w 4460"/>
              <a:gd name="T49" fmla="*/ 2147483647 h 878"/>
              <a:gd name="T50" fmla="*/ 2147483647 w 4460"/>
              <a:gd name="T51" fmla="*/ 2147483647 h 878"/>
              <a:gd name="T52" fmla="*/ 2147483647 w 4460"/>
              <a:gd name="T53" fmla="*/ 2147483647 h 878"/>
              <a:gd name="T54" fmla="*/ 2147483647 w 4460"/>
              <a:gd name="T55" fmla="*/ 2147483647 h 878"/>
              <a:gd name="T56" fmla="*/ 2147483647 w 4460"/>
              <a:gd name="T57" fmla="*/ 2147483647 h 878"/>
              <a:gd name="T58" fmla="*/ 2147483647 w 4460"/>
              <a:gd name="T59" fmla="*/ 2147483647 h 878"/>
              <a:gd name="T60" fmla="*/ 2147483647 w 4460"/>
              <a:gd name="T61" fmla="*/ 2147483647 h 878"/>
              <a:gd name="T62" fmla="*/ 2147483647 w 4460"/>
              <a:gd name="T63" fmla="*/ 2147483647 h 878"/>
              <a:gd name="T64" fmla="*/ 2147483647 w 4460"/>
              <a:gd name="T65" fmla="*/ 2147483647 h 878"/>
              <a:gd name="T66" fmla="*/ 2147483647 w 4460"/>
              <a:gd name="T67" fmla="*/ 2147483647 h 878"/>
              <a:gd name="T68" fmla="*/ 2147483647 w 4460"/>
              <a:gd name="T69" fmla="*/ 2147483647 h 878"/>
              <a:gd name="T70" fmla="*/ 2147483647 w 4460"/>
              <a:gd name="T71" fmla="*/ 2147483647 h 878"/>
              <a:gd name="T72" fmla="*/ 2147483647 w 4460"/>
              <a:gd name="T73" fmla="*/ 2147483647 h 878"/>
              <a:gd name="T74" fmla="*/ 2147483647 w 4460"/>
              <a:gd name="T75" fmla="*/ 2147483647 h 878"/>
              <a:gd name="T76" fmla="*/ 2147483647 w 4460"/>
              <a:gd name="T77" fmla="*/ 2147483647 h 878"/>
              <a:gd name="T78" fmla="*/ 2147483647 w 4460"/>
              <a:gd name="T79" fmla="*/ 2147483647 h 878"/>
              <a:gd name="T80" fmla="*/ 2147483647 w 4460"/>
              <a:gd name="T81" fmla="*/ 2147483647 h 878"/>
              <a:gd name="T82" fmla="*/ 2147483647 w 4460"/>
              <a:gd name="T83" fmla="*/ 2147483647 h 878"/>
              <a:gd name="T84" fmla="*/ 2147483647 w 4460"/>
              <a:gd name="T85" fmla="*/ 2147483647 h 878"/>
              <a:gd name="T86" fmla="*/ 2147483647 w 4460"/>
              <a:gd name="T87" fmla="*/ 2147483647 h 878"/>
              <a:gd name="T88" fmla="*/ 2147483647 w 4460"/>
              <a:gd name="T89" fmla="*/ 2147483647 h 878"/>
              <a:gd name="T90" fmla="*/ 2147483647 w 4460"/>
              <a:gd name="T91" fmla="*/ 2147483647 h 878"/>
              <a:gd name="T92" fmla="*/ 2147483647 w 4460"/>
              <a:gd name="T93" fmla="*/ 2147483647 h 878"/>
              <a:gd name="T94" fmla="*/ 2147483647 w 4460"/>
              <a:gd name="T95" fmla="*/ 2147483647 h 878"/>
              <a:gd name="T96" fmla="*/ 2147483647 w 4460"/>
              <a:gd name="T97" fmla="*/ 2147483647 h 878"/>
              <a:gd name="T98" fmla="*/ 2147483647 w 4460"/>
              <a:gd name="T99" fmla="*/ 2147483647 h 878"/>
              <a:gd name="T100" fmla="*/ 2147483647 w 4460"/>
              <a:gd name="T101" fmla="*/ 2147483647 h 878"/>
              <a:gd name="T102" fmla="*/ 2147483647 w 4460"/>
              <a:gd name="T103" fmla="*/ 2147483647 h 878"/>
              <a:gd name="T104" fmla="*/ 2147483647 w 4460"/>
              <a:gd name="T105" fmla="*/ 2147483647 h 878"/>
              <a:gd name="T106" fmla="*/ 2147483647 w 4460"/>
              <a:gd name="T107" fmla="*/ 2147483647 h 878"/>
              <a:gd name="T108" fmla="*/ 2147483647 w 4460"/>
              <a:gd name="T109" fmla="*/ 2147483647 h 878"/>
              <a:gd name="T110" fmla="*/ 2147483647 w 4460"/>
              <a:gd name="T111" fmla="*/ 2147483647 h 8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60"/>
              <a:gd name="T169" fmla="*/ 0 h 878"/>
              <a:gd name="T170" fmla="*/ 4460 w 4460"/>
              <a:gd name="T171" fmla="*/ 878 h 87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60" h="878">
                <a:moveTo>
                  <a:pt x="0" y="0"/>
                </a:moveTo>
                <a:lnTo>
                  <a:pt x="99" y="0"/>
                </a:lnTo>
                <a:lnTo>
                  <a:pt x="99" y="30"/>
                </a:lnTo>
                <a:lnTo>
                  <a:pt x="174" y="30"/>
                </a:lnTo>
                <a:lnTo>
                  <a:pt x="174" y="61"/>
                </a:lnTo>
                <a:lnTo>
                  <a:pt x="223" y="61"/>
                </a:lnTo>
                <a:lnTo>
                  <a:pt x="223" y="91"/>
                </a:lnTo>
                <a:lnTo>
                  <a:pt x="273" y="91"/>
                </a:lnTo>
                <a:lnTo>
                  <a:pt x="273" y="122"/>
                </a:lnTo>
                <a:lnTo>
                  <a:pt x="421" y="122"/>
                </a:lnTo>
                <a:lnTo>
                  <a:pt x="421" y="152"/>
                </a:lnTo>
                <a:lnTo>
                  <a:pt x="483" y="152"/>
                </a:lnTo>
                <a:lnTo>
                  <a:pt x="483" y="182"/>
                </a:lnTo>
                <a:lnTo>
                  <a:pt x="546" y="182"/>
                </a:lnTo>
                <a:lnTo>
                  <a:pt x="546" y="244"/>
                </a:lnTo>
                <a:lnTo>
                  <a:pt x="582" y="244"/>
                </a:lnTo>
                <a:lnTo>
                  <a:pt x="582" y="274"/>
                </a:lnTo>
                <a:lnTo>
                  <a:pt x="855" y="274"/>
                </a:lnTo>
                <a:lnTo>
                  <a:pt x="967" y="274"/>
                </a:lnTo>
                <a:lnTo>
                  <a:pt x="967" y="306"/>
                </a:lnTo>
                <a:lnTo>
                  <a:pt x="1003" y="306"/>
                </a:lnTo>
                <a:lnTo>
                  <a:pt x="1003" y="336"/>
                </a:lnTo>
                <a:lnTo>
                  <a:pt x="1140" y="336"/>
                </a:lnTo>
                <a:lnTo>
                  <a:pt x="1140" y="367"/>
                </a:lnTo>
                <a:lnTo>
                  <a:pt x="1263" y="367"/>
                </a:lnTo>
                <a:lnTo>
                  <a:pt x="1263" y="398"/>
                </a:lnTo>
                <a:lnTo>
                  <a:pt x="1375" y="398"/>
                </a:lnTo>
                <a:lnTo>
                  <a:pt x="1375" y="428"/>
                </a:lnTo>
                <a:lnTo>
                  <a:pt x="1524" y="428"/>
                </a:lnTo>
                <a:lnTo>
                  <a:pt x="1524" y="460"/>
                </a:lnTo>
                <a:lnTo>
                  <a:pt x="1574" y="460"/>
                </a:lnTo>
                <a:lnTo>
                  <a:pt x="1574" y="490"/>
                </a:lnTo>
                <a:lnTo>
                  <a:pt x="1648" y="490"/>
                </a:lnTo>
                <a:lnTo>
                  <a:pt x="1648" y="521"/>
                </a:lnTo>
                <a:lnTo>
                  <a:pt x="1958" y="521"/>
                </a:lnTo>
                <a:lnTo>
                  <a:pt x="1958" y="552"/>
                </a:lnTo>
                <a:lnTo>
                  <a:pt x="2292" y="552"/>
                </a:lnTo>
                <a:lnTo>
                  <a:pt x="2292" y="583"/>
                </a:lnTo>
                <a:lnTo>
                  <a:pt x="2528" y="583"/>
                </a:lnTo>
                <a:lnTo>
                  <a:pt x="2688" y="583"/>
                </a:lnTo>
                <a:lnTo>
                  <a:pt x="2688" y="646"/>
                </a:lnTo>
                <a:lnTo>
                  <a:pt x="3035" y="646"/>
                </a:lnTo>
                <a:lnTo>
                  <a:pt x="3035" y="677"/>
                </a:lnTo>
                <a:lnTo>
                  <a:pt x="3333" y="677"/>
                </a:lnTo>
                <a:lnTo>
                  <a:pt x="3333" y="709"/>
                </a:lnTo>
                <a:lnTo>
                  <a:pt x="3432" y="709"/>
                </a:lnTo>
                <a:lnTo>
                  <a:pt x="3432" y="741"/>
                </a:lnTo>
                <a:lnTo>
                  <a:pt x="3469" y="741"/>
                </a:lnTo>
                <a:lnTo>
                  <a:pt x="3469" y="772"/>
                </a:lnTo>
                <a:lnTo>
                  <a:pt x="3519" y="772"/>
                </a:lnTo>
                <a:lnTo>
                  <a:pt x="3519" y="803"/>
                </a:lnTo>
                <a:lnTo>
                  <a:pt x="3754" y="803"/>
                </a:lnTo>
                <a:lnTo>
                  <a:pt x="4076" y="803"/>
                </a:lnTo>
                <a:lnTo>
                  <a:pt x="4076" y="835"/>
                </a:lnTo>
                <a:lnTo>
                  <a:pt x="4089" y="835"/>
                </a:lnTo>
                <a:lnTo>
                  <a:pt x="4101" y="835"/>
                </a:lnTo>
                <a:lnTo>
                  <a:pt x="4114" y="835"/>
                </a:lnTo>
                <a:lnTo>
                  <a:pt x="4126" y="835"/>
                </a:lnTo>
                <a:lnTo>
                  <a:pt x="4138" y="835"/>
                </a:lnTo>
                <a:lnTo>
                  <a:pt x="4151" y="835"/>
                </a:lnTo>
                <a:lnTo>
                  <a:pt x="4164" y="835"/>
                </a:lnTo>
                <a:lnTo>
                  <a:pt x="4175" y="835"/>
                </a:lnTo>
                <a:lnTo>
                  <a:pt x="4175" y="878"/>
                </a:lnTo>
                <a:lnTo>
                  <a:pt x="4188" y="878"/>
                </a:lnTo>
                <a:lnTo>
                  <a:pt x="4200" y="878"/>
                </a:lnTo>
                <a:lnTo>
                  <a:pt x="4213" y="878"/>
                </a:lnTo>
                <a:lnTo>
                  <a:pt x="4226" y="878"/>
                </a:lnTo>
                <a:lnTo>
                  <a:pt x="4237" y="878"/>
                </a:lnTo>
                <a:lnTo>
                  <a:pt x="4250" y="878"/>
                </a:lnTo>
                <a:lnTo>
                  <a:pt x="4262" y="878"/>
                </a:lnTo>
                <a:lnTo>
                  <a:pt x="4275" y="878"/>
                </a:lnTo>
                <a:lnTo>
                  <a:pt x="4299" y="878"/>
                </a:lnTo>
                <a:lnTo>
                  <a:pt x="4349" y="878"/>
                </a:lnTo>
                <a:lnTo>
                  <a:pt x="4361" y="878"/>
                </a:lnTo>
                <a:lnTo>
                  <a:pt x="4460" y="878"/>
                </a:lnTo>
              </a:path>
            </a:pathLst>
          </a:custGeom>
          <a:noFill/>
          <a:ln w="25400">
            <a:solidFill>
              <a:srgbClr val="36B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67" name="Rectangle 131"/>
          <p:cNvSpPr>
            <a:spLocks noChangeArrowheads="1"/>
          </p:cNvSpPr>
          <p:nvPr/>
        </p:nvSpPr>
        <p:spPr bwMode="auto">
          <a:xfrm>
            <a:off x="1073150" y="5006975"/>
            <a:ext cx="4749800" cy="63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68" name="Text Box 132"/>
          <p:cNvSpPr txBox="1">
            <a:spLocks noChangeArrowheads="1"/>
          </p:cNvSpPr>
          <p:nvPr/>
        </p:nvSpPr>
        <p:spPr bwMode="auto">
          <a:xfrm>
            <a:off x="1741488" y="2749550"/>
            <a:ext cx="768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US" sz="1200">
                <a:solidFill>
                  <a:srgbClr val="000000"/>
                </a:solidFill>
              </a:rPr>
              <a:t>Placebo</a:t>
            </a:r>
          </a:p>
          <a:p>
            <a:pPr defTabSz="914400" fontAlgn="base">
              <a:spcBef>
                <a:spcPct val="0"/>
              </a:spcBef>
              <a:spcAft>
                <a:spcPct val="50000"/>
              </a:spcAft>
            </a:pPr>
            <a:r>
              <a:rPr lang="en-US" sz="1200">
                <a:solidFill>
                  <a:srgbClr val="000000"/>
                </a:solidFill>
              </a:rPr>
              <a:t>VX-770</a:t>
            </a:r>
          </a:p>
        </p:txBody>
      </p:sp>
      <p:sp>
        <p:nvSpPr>
          <p:cNvPr id="37969" name="Line 133"/>
          <p:cNvSpPr>
            <a:spLocks noChangeShapeType="1"/>
          </p:cNvSpPr>
          <p:nvPr/>
        </p:nvSpPr>
        <p:spPr bwMode="auto">
          <a:xfrm>
            <a:off x="1258888" y="2892425"/>
            <a:ext cx="473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70" name="Line 134"/>
          <p:cNvSpPr>
            <a:spLocks noChangeShapeType="1"/>
          </p:cNvSpPr>
          <p:nvPr/>
        </p:nvSpPr>
        <p:spPr bwMode="auto">
          <a:xfrm>
            <a:off x="1266825" y="3143250"/>
            <a:ext cx="473075" cy="0"/>
          </a:xfrm>
          <a:prstGeom prst="line">
            <a:avLst/>
          </a:prstGeom>
          <a:noFill/>
          <a:ln w="25400">
            <a:solidFill>
              <a:srgbClr val="36B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7971" name="AutoShape 135"/>
          <p:cNvCxnSpPr>
            <a:cxnSpLocks noChangeShapeType="1"/>
            <a:stCxn id="37890" idx="2"/>
            <a:endCxn id="37972" idx="0"/>
          </p:cNvCxnSpPr>
          <p:nvPr/>
        </p:nvCxnSpPr>
        <p:spPr bwMode="auto">
          <a:xfrm flipH="1">
            <a:off x="4576763" y="2265363"/>
            <a:ext cx="15875" cy="3389312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72" name="Rectangle 136"/>
          <p:cNvSpPr>
            <a:spLocks noChangeArrowheads="1"/>
          </p:cNvSpPr>
          <p:nvPr/>
        </p:nvSpPr>
        <p:spPr bwMode="auto">
          <a:xfrm>
            <a:off x="4360863" y="5654675"/>
            <a:ext cx="430212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7973" name="AutoShape 137"/>
          <p:cNvCxnSpPr>
            <a:cxnSpLocks noChangeShapeType="1"/>
            <a:stCxn id="37891" idx="2"/>
            <a:endCxn id="37974" idx="0"/>
          </p:cNvCxnSpPr>
          <p:nvPr/>
        </p:nvCxnSpPr>
        <p:spPr bwMode="auto">
          <a:xfrm flipH="1">
            <a:off x="7880350" y="2265363"/>
            <a:ext cx="15875" cy="3387725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74" name="Rectangle 138"/>
          <p:cNvSpPr>
            <a:spLocks noChangeArrowheads="1"/>
          </p:cNvSpPr>
          <p:nvPr/>
        </p:nvSpPr>
        <p:spPr bwMode="auto">
          <a:xfrm>
            <a:off x="7664450" y="5653088"/>
            <a:ext cx="430213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75" name="Text Box 139"/>
          <p:cNvSpPr txBox="1">
            <a:spLocks noChangeArrowheads="1"/>
          </p:cNvSpPr>
          <p:nvPr/>
        </p:nvSpPr>
        <p:spPr bwMode="auto">
          <a:xfrm rot="-5400000">
            <a:off x="-1113631" y="3494881"/>
            <a:ext cx="32226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1125" indent="-111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Proportion of event-free subjects</a:t>
            </a:r>
          </a:p>
        </p:txBody>
      </p:sp>
      <p:sp>
        <p:nvSpPr>
          <p:cNvPr id="37976" name="Text Box 140"/>
          <p:cNvSpPr txBox="1">
            <a:spLocks noChangeArrowheads="1"/>
          </p:cNvSpPr>
          <p:nvPr/>
        </p:nvSpPr>
        <p:spPr bwMode="auto">
          <a:xfrm>
            <a:off x="3373438" y="5997575"/>
            <a:ext cx="24050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1125" indent="-111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Study day</a:t>
            </a:r>
          </a:p>
        </p:txBody>
      </p:sp>
      <p:sp>
        <p:nvSpPr>
          <p:cNvPr id="37977" name="Text Box 141"/>
          <p:cNvSpPr txBox="1">
            <a:spLocks noChangeArrowheads="1"/>
          </p:cNvSpPr>
          <p:nvPr/>
        </p:nvSpPr>
        <p:spPr bwMode="auto">
          <a:xfrm>
            <a:off x="819150" y="917575"/>
            <a:ext cx="3251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1125" indent="-111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</a:pPr>
            <a:r>
              <a:rPr lang="en-US" sz="1800">
                <a:solidFill>
                  <a:srgbClr val="000099"/>
                </a:solidFill>
              </a:rPr>
              <a:t>Modified Fuchs</a:t>
            </a:r>
            <a:r>
              <a:rPr lang="ja-JP" altLang="en-US" sz="1800">
                <a:solidFill>
                  <a:srgbClr val="000099"/>
                </a:solidFill>
              </a:rPr>
              <a:t>’</a:t>
            </a:r>
            <a:r>
              <a:rPr lang="en-US" altLang="ja-JP" sz="1800">
                <a:solidFill>
                  <a:srgbClr val="000099"/>
                </a:solidFill>
              </a:rPr>
              <a:t> criteria</a:t>
            </a:r>
            <a:endParaRPr lang="en-US" sz="1800">
              <a:solidFill>
                <a:srgbClr val="000099"/>
              </a:solidFill>
            </a:endParaRPr>
          </a:p>
        </p:txBody>
      </p:sp>
      <p:sp>
        <p:nvSpPr>
          <p:cNvPr id="37978" name="Freeform 142"/>
          <p:cNvSpPr>
            <a:spLocks/>
          </p:cNvSpPr>
          <p:nvPr/>
        </p:nvSpPr>
        <p:spPr bwMode="auto">
          <a:xfrm>
            <a:off x="1262063" y="1638300"/>
            <a:ext cx="4168775" cy="1987550"/>
          </a:xfrm>
          <a:custGeom>
            <a:avLst/>
            <a:gdLst>
              <a:gd name="T0" fmla="*/ 2147483647 w 2626"/>
              <a:gd name="T1" fmla="*/ 0 h 1252"/>
              <a:gd name="T2" fmla="*/ 2147483647 w 2626"/>
              <a:gd name="T3" fmla="*/ 2147483647 h 1252"/>
              <a:gd name="T4" fmla="*/ 2147483647 w 2626"/>
              <a:gd name="T5" fmla="*/ 2147483647 h 1252"/>
              <a:gd name="T6" fmla="*/ 2147483647 w 2626"/>
              <a:gd name="T7" fmla="*/ 2147483647 h 1252"/>
              <a:gd name="T8" fmla="*/ 2147483647 w 2626"/>
              <a:gd name="T9" fmla="*/ 2147483647 h 1252"/>
              <a:gd name="T10" fmla="*/ 2147483647 w 2626"/>
              <a:gd name="T11" fmla="*/ 2147483647 h 1252"/>
              <a:gd name="T12" fmla="*/ 2147483647 w 2626"/>
              <a:gd name="T13" fmla="*/ 2147483647 h 1252"/>
              <a:gd name="T14" fmla="*/ 2147483647 w 2626"/>
              <a:gd name="T15" fmla="*/ 2147483647 h 1252"/>
              <a:gd name="T16" fmla="*/ 2147483647 w 2626"/>
              <a:gd name="T17" fmla="*/ 2147483647 h 1252"/>
              <a:gd name="T18" fmla="*/ 2147483647 w 2626"/>
              <a:gd name="T19" fmla="*/ 2147483647 h 1252"/>
              <a:gd name="T20" fmla="*/ 2147483647 w 2626"/>
              <a:gd name="T21" fmla="*/ 2147483647 h 1252"/>
              <a:gd name="T22" fmla="*/ 2147483647 w 2626"/>
              <a:gd name="T23" fmla="*/ 2147483647 h 1252"/>
              <a:gd name="T24" fmla="*/ 2147483647 w 2626"/>
              <a:gd name="T25" fmla="*/ 2147483647 h 1252"/>
              <a:gd name="T26" fmla="*/ 2147483647 w 2626"/>
              <a:gd name="T27" fmla="*/ 2147483647 h 1252"/>
              <a:gd name="T28" fmla="*/ 2147483647 w 2626"/>
              <a:gd name="T29" fmla="*/ 2147483647 h 1252"/>
              <a:gd name="T30" fmla="*/ 2147483647 w 2626"/>
              <a:gd name="T31" fmla="*/ 2147483647 h 1252"/>
              <a:gd name="T32" fmla="*/ 2147483647 w 2626"/>
              <a:gd name="T33" fmla="*/ 2147483647 h 1252"/>
              <a:gd name="T34" fmla="*/ 2147483647 w 2626"/>
              <a:gd name="T35" fmla="*/ 2147483647 h 1252"/>
              <a:gd name="T36" fmla="*/ 2147483647 w 2626"/>
              <a:gd name="T37" fmla="*/ 2147483647 h 1252"/>
              <a:gd name="T38" fmla="*/ 2147483647 w 2626"/>
              <a:gd name="T39" fmla="*/ 2147483647 h 1252"/>
              <a:gd name="T40" fmla="*/ 2147483647 w 2626"/>
              <a:gd name="T41" fmla="*/ 2147483647 h 1252"/>
              <a:gd name="T42" fmla="*/ 2147483647 w 2626"/>
              <a:gd name="T43" fmla="*/ 2147483647 h 1252"/>
              <a:gd name="T44" fmla="*/ 2147483647 w 2626"/>
              <a:gd name="T45" fmla="*/ 2147483647 h 1252"/>
              <a:gd name="T46" fmla="*/ 2147483647 w 2626"/>
              <a:gd name="T47" fmla="*/ 2147483647 h 1252"/>
              <a:gd name="T48" fmla="*/ 2147483647 w 2626"/>
              <a:gd name="T49" fmla="*/ 2147483647 h 1252"/>
              <a:gd name="T50" fmla="*/ 2147483647 w 2626"/>
              <a:gd name="T51" fmla="*/ 2147483647 h 1252"/>
              <a:gd name="T52" fmla="*/ 2147483647 w 2626"/>
              <a:gd name="T53" fmla="*/ 2147483647 h 1252"/>
              <a:gd name="T54" fmla="*/ 2147483647 w 2626"/>
              <a:gd name="T55" fmla="*/ 2147483647 h 1252"/>
              <a:gd name="T56" fmla="*/ 2147483647 w 2626"/>
              <a:gd name="T57" fmla="*/ 2147483647 h 1252"/>
              <a:gd name="T58" fmla="*/ 2147483647 w 2626"/>
              <a:gd name="T59" fmla="*/ 2147483647 h 1252"/>
              <a:gd name="T60" fmla="*/ 2147483647 w 2626"/>
              <a:gd name="T61" fmla="*/ 2147483647 h 1252"/>
              <a:gd name="T62" fmla="*/ 2147483647 w 2626"/>
              <a:gd name="T63" fmla="*/ 2147483647 h 1252"/>
              <a:gd name="T64" fmla="*/ 2147483647 w 2626"/>
              <a:gd name="T65" fmla="*/ 2147483647 h 1252"/>
              <a:gd name="T66" fmla="*/ 2147483647 w 2626"/>
              <a:gd name="T67" fmla="*/ 2147483647 h 1252"/>
              <a:gd name="T68" fmla="*/ 2147483647 w 2626"/>
              <a:gd name="T69" fmla="*/ 2147483647 h 12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26"/>
              <a:gd name="T106" fmla="*/ 0 h 1252"/>
              <a:gd name="T107" fmla="*/ 2626 w 2626"/>
              <a:gd name="T108" fmla="*/ 1252 h 12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26" h="1252">
                <a:moveTo>
                  <a:pt x="0" y="0"/>
                </a:moveTo>
                <a:lnTo>
                  <a:pt x="96" y="0"/>
                </a:lnTo>
                <a:lnTo>
                  <a:pt x="96" y="32"/>
                </a:lnTo>
                <a:lnTo>
                  <a:pt x="182" y="32"/>
                </a:lnTo>
                <a:lnTo>
                  <a:pt x="182" y="66"/>
                </a:lnTo>
                <a:lnTo>
                  <a:pt x="280" y="66"/>
                </a:lnTo>
                <a:lnTo>
                  <a:pt x="280" y="132"/>
                </a:lnTo>
                <a:lnTo>
                  <a:pt x="318" y="132"/>
                </a:lnTo>
                <a:lnTo>
                  <a:pt x="318" y="166"/>
                </a:lnTo>
                <a:lnTo>
                  <a:pt x="344" y="166"/>
                </a:lnTo>
                <a:lnTo>
                  <a:pt x="344" y="198"/>
                </a:lnTo>
                <a:lnTo>
                  <a:pt x="356" y="200"/>
                </a:lnTo>
                <a:lnTo>
                  <a:pt x="356" y="234"/>
                </a:lnTo>
                <a:lnTo>
                  <a:pt x="370" y="234"/>
                </a:lnTo>
                <a:lnTo>
                  <a:pt x="370" y="264"/>
                </a:lnTo>
                <a:lnTo>
                  <a:pt x="442" y="264"/>
                </a:lnTo>
                <a:lnTo>
                  <a:pt x="442" y="300"/>
                </a:lnTo>
                <a:lnTo>
                  <a:pt x="542" y="300"/>
                </a:lnTo>
                <a:lnTo>
                  <a:pt x="542" y="334"/>
                </a:lnTo>
                <a:lnTo>
                  <a:pt x="704" y="334"/>
                </a:lnTo>
                <a:lnTo>
                  <a:pt x="704" y="366"/>
                </a:lnTo>
                <a:lnTo>
                  <a:pt x="716" y="366"/>
                </a:lnTo>
                <a:lnTo>
                  <a:pt x="716" y="432"/>
                </a:lnTo>
                <a:lnTo>
                  <a:pt x="728" y="432"/>
                </a:lnTo>
                <a:lnTo>
                  <a:pt x="728" y="470"/>
                </a:lnTo>
                <a:lnTo>
                  <a:pt x="776" y="470"/>
                </a:lnTo>
                <a:lnTo>
                  <a:pt x="776" y="500"/>
                </a:lnTo>
                <a:lnTo>
                  <a:pt x="888" y="500"/>
                </a:lnTo>
                <a:lnTo>
                  <a:pt x="888" y="536"/>
                </a:lnTo>
                <a:lnTo>
                  <a:pt x="914" y="536"/>
                </a:lnTo>
                <a:lnTo>
                  <a:pt x="914" y="570"/>
                </a:lnTo>
                <a:lnTo>
                  <a:pt x="1098" y="570"/>
                </a:lnTo>
                <a:lnTo>
                  <a:pt x="1098" y="604"/>
                </a:lnTo>
                <a:lnTo>
                  <a:pt x="1310" y="604"/>
                </a:lnTo>
                <a:lnTo>
                  <a:pt x="1310" y="638"/>
                </a:lnTo>
                <a:lnTo>
                  <a:pt x="1346" y="638"/>
                </a:lnTo>
                <a:lnTo>
                  <a:pt x="1346" y="670"/>
                </a:lnTo>
                <a:lnTo>
                  <a:pt x="1382" y="670"/>
                </a:lnTo>
                <a:lnTo>
                  <a:pt x="1382" y="704"/>
                </a:lnTo>
                <a:lnTo>
                  <a:pt x="1398" y="704"/>
                </a:lnTo>
                <a:lnTo>
                  <a:pt x="1398" y="738"/>
                </a:lnTo>
                <a:lnTo>
                  <a:pt x="1410" y="738"/>
                </a:lnTo>
                <a:lnTo>
                  <a:pt x="1410" y="808"/>
                </a:lnTo>
                <a:lnTo>
                  <a:pt x="1422" y="808"/>
                </a:lnTo>
                <a:lnTo>
                  <a:pt x="1422" y="840"/>
                </a:lnTo>
                <a:lnTo>
                  <a:pt x="1434" y="840"/>
                </a:lnTo>
                <a:lnTo>
                  <a:pt x="1434" y="872"/>
                </a:lnTo>
                <a:lnTo>
                  <a:pt x="1472" y="872"/>
                </a:lnTo>
                <a:lnTo>
                  <a:pt x="1472" y="906"/>
                </a:lnTo>
                <a:lnTo>
                  <a:pt x="1484" y="906"/>
                </a:lnTo>
                <a:lnTo>
                  <a:pt x="1484" y="942"/>
                </a:lnTo>
                <a:lnTo>
                  <a:pt x="1520" y="942"/>
                </a:lnTo>
                <a:lnTo>
                  <a:pt x="1520" y="976"/>
                </a:lnTo>
                <a:lnTo>
                  <a:pt x="1570" y="976"/>
                </a:lnTo>
                <a:lnTo>
                  <a:pt x="1570" y="1010"/>
                </a:lnTo>
                <a:lnTo>
                  <a:pt x="1744" y="1010"/>
                </a:lnTo>
                <a:lnTo>
                  <a:pt x="1744" y="1044"/>
                </a:lnTo>
                <a:lnTo>
                  <a:pt x="1804" y="1044"/>
                </a:lnTo>
                <a:lnTo>
                  <a:pt x="1804" y="1082"/>
                </a:lnTo>
                <a:lnTo>
                  <a:pt x="1892" y="1082"/>
                </a:lnTo>
                <a:lnTo>
                  <a:pt x="1892" y="1114"/>
                </a:lnTo>
                <a:lnTo>
                  <a:pt x="1930" y="1114"/>
                </a:lnTo>
                <a:lnTo>
                  <a:pt x="1930" y="1150"/>
                </a:lnTo>
                <a:lnTo>
                  <a:pt x="2066" y="1150"/>
                </a:lnTo>
                <a:lnTo>
                  <a:pt x="2066" y="1186"/>
                </a:lnTo>
                <a:lnTo>
                  <a:pt x="2116" y="1186"/>
                </a:lnTo>
                <a:lnTo>
                  <a:pt x="2116" y="1220"/>
                </a:lnTo>
                <a:lnTo>
                  <a:pt x="2240" y="1220"/>
                </a:lnTo>
                <a:lnTo>
                  <a:pt x="2240" y="1252"/>
                </a:lnTo>
                <a:lnTo>
                  <a:pt x="2626" y="125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79" name="Freeform 143"/>
          <p:cNvSpPr>
            <a:spLocks/>
          </p:cNvSpPr>
          <p:nvPr/>
        </p:nvSpPr>
        <p:spPr bwMode="auto">
          <a:xfrm>
            <a:off x="5424488" y="3624263"/>
            <a:ext cx="2844800" cy="387350"/>
          </a:xfrm>
          <a:custGeom>
            <a:avLst/>
            <a:gdLst>
              <a:gd name="T0" fmla="*/ 0 w 1792"/>
              <a:gd name="T1" fmla="*/ 0 h 244"/>
              <a:gd name="T2" fmla="*/ 2147483647 w 1792"/>
              <a:gd name="T3" fmla="*/ 0 h 244"/>
              <a:gd name="T4" fmla="*/ 2147483647 w 1792"/>
              <a:gd name="T5" fmla="*/ 2147483647 h 244"/>
              <a:gd name="T6" fmla="*/ 2147483647 w 1792"/>
              <a:gd name="T7" fmla="*/ 2147483647 h 244"/>
              <a:gd name="T8" fmla="*/ 2147483647 w 1792"/>
              <a:gd name="T9" fmla="*/ 2147483647 h 244"/>
              <a:gd name="T10" fmla="*/ 2147483647 w 1792"/>
              <a:gd name="T11" fmla="*/ 2147483647 h 244"/>
              <a:gd name="T12" fmla="*/ 2147483647 w 1792"/>
              <a:gd name="T13" fmla="*/ 2147483647 h 244"/>
              <a:gd name="T14" fmla="*/ 2147483647 w 1792"/>
              <a:gd name="T15" fmla="*/ 2147483647 h 244"/>
              <a:gd name="T16" fmla="*/ 2147483647 w 1792"/>
              <a:gd name="T17" fmla="*/ 2147483647 h 244"/>
              <a:gd name="T18" fmla="*/ 2147483647 w 1792"/>
              <a:gd name="T19" fmla="*/ 2147483647 h 244"/>
              <a:gd name="T20" fmla="*/ 2147483647 w 1792"/>
              <a:gd name="T21" fmla="*/ 2147483647 h 244"/>
              <a:gd name="T22" fmla="*/ 2147483647 w 1792"/>
              <a:gd name="T23" fmla="*/ 2147483647 h 244"/>
              <a:gd name="T24" fmla="*/ 2147483647 w 1792"/>
              <a:gd name="T25" fmla="*/ 2147483647 h 244"/>
              <a:gd name="T26" fmla="*/ 2147483647 w 1792"/>
              <a:gd name="T27" fmla="*/ 2147483647 h 244"/>
              <a:gd name="T28" fmla="*/ 2147483647 w 1792"/>
              <a:gd name="T29" fmla="*/ 2147483647 h 244"/>
              <a:gd name="T30" fmla="*/ 2147483647 w 1792"/>
              <a:gd name="T31" fmla="*/ 2147483647 h 2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92"/>
              <a:gd name="T49" fmla="*/ 0 h 244"/>
              <a:gd name="T50" fmla="*/ 1792 w 1792"/>
              <a:gd name="T51" fmla="*/ 244 h 2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92" h="244">
                <a:moveTo>
                  <a:pt x="0" y="0"/>
                </a:moveTo>
                <a:lnTo>
                  <a:pt x="272" y="0"/>
                </a:lnTo>
                <a:lnTo>
                  <a:pt x="272" y="34"/>
                </a:lnTo>
                <a:lnTo>
                  <a:pt x="534" y="34"/>
                </a:lnTo>
                <a:lnTo>
                  <a:pt x="534" y="72"/>
                </a:lnTo>
                <a:lnTo>
                  <a:pt x="670" y="72"/>
                </a:lnTo>
                <a:lnTo>
                  <a:pt x="670" y="102"/>
                </a:lnTo>
                <a:lnTo>
                  <a:pt x="706" y="102"/>
                </a:lnTo>
                <a:lnTo>
                  <a:pt x="706" y="138"/>
                </a:lnTo>
                <a:lnTo>
                  <a:pt x="766" y="138"/>
                </a:lnTo>
                <a:lnTo>
                  <a:pt x="766" y="172"/>
                </a:lnTo>
                <a:lnTo>
                  <a:pt x="1116" y="172"/>
                </a:lnTo>
                <a:lnTo>
                  <a:pt x="1116" y="210"/>
                </a:lnTo>
                <a:lnTo>
                  <a:pt x="1426" y="210"/>
                </a:lnTo>
                <a:lnTo>
                  <a:pt x="1426" y="244"/>
                </a:lnTo>
                <a:lnTo>
                  <a:pt x="1792" y="24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80" name="Rectangle 147"/>
          <p:cNvSpPr>
            <a:spLocks noChangeArrowheads="1"/>
          </p:cNvSpPr>
          <p:nvPr/>
        </p:nvSpPr>
        <p:spPr bwMode="auto">
          <a:xfrm>
            <a:off x="6105525" y="6242050"/>
            <a:ext cx="3013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Elborn JS, 34th ECFC 2011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Vertex press release June 10, 2011</a:t>
            </a:r>
          </a:p>
        </p:txBody>
      </p:sp>
    </p:spTree>
    <p:extLst>
      <p:ext uri="{BB962C8B-B14F-4D97-AF65-F5344CB8AC3E}">
        <p14:creationId xmlns:p14="http://schemas.microsoft.com/office/powerpoint/2010/main" val="63111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075"/>
            <a:ext cx="9144000" cy="796925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Change from Baseline in CFQ-R Respiratory Domain </a:t>
            </a:r>
          </a:p>
        </p:txBody>
      </p:sp>
      <p:graphicFrame>
        <p:nvGraphicFramePr>
          <p:cNvPr id="39938" name="Object 7"/>
          <p:cNvGraphicFramePr>
            <a:graphicFrameLocks noChangeAspect="1"/>
          </p:cNvGraphicFramePr>
          <p:nvPr/>
        </p:nvGraphicFramePr>
        <p:xfrm>
          <a:off x="407988" y="1797050"/>
          <a:ext cx="8528050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Prism 5" r:id="rId4" imgW="7239000" imgH="3898900" progId="">
                  <p:embed/>
                </p:oleObj>
              </mc:Choice>
              <mc:Fallback>
                <p:oleObj name="Prism 5" r:id="rId4" imgW="7239000" imgH="3898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797050"/>
                        <a:ext cx="8528050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284663" y="6203950"/>
            <a:ext cx="48466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1125" indent="-111125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 MCID, minimal clinically important difference (Quittner et al 2009</a:t>
            </a:r>
            <a:r>
              <a:rPr lang="en-US" sz="12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375525" y="3373438"/>
            <a:ext cx="1171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6600"/>
                </a:solidFill>
              </a:rPr>
              <a:t>MCID = 4*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544888" y="1370013"/>
            <a:ext cx="2357437" cy="852487"/>
          </a:xfrm>
          <a:prstGeom prst="rect">
            <a:avLst/>
          </a:prstGeom>
          <a:solidFill>
            <a:schemeClr val="folHlink">
              <a:alpha val="5490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Treatment effect through Week 24</a:t>
            </a:r>
          </a:p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+ 8.1</a:t>
            </a:r>
            <a:endParaRPr lang="en-US" sz="1400">
              <a:solidFill>
                <a:srgbClr val="000000"/>
              </a:solidFill>
            </a:endParaRPr>
          </a:p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P </a:t>
            </a:r>
            <a:r>
              <a:rPr lang="en-US" sz="1400">
                <a:solidFill>
                  <a:srgbClr val="000000"/>
                </a:solidFill>
              </a:rPr>
              <a:t>&lt; 0.0001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6746875" y="1389063"/>
            <a:ext cx="2306638" cy="852487"/>
          </a:xfrm>
          <a:prstGeom prst="rect">
            <a:avLst/>
          </a:prstGeom>
          <a:solidFill>
            <a:srgbClr val="8CC63F">
              <a:alpha val="549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Treatment effect through Week 48</a:t>
            </a:r>
          </a:p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+ 8.6</a:t>
            </a:r>
          </a:p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P </a:t>
            </a:r>
            <a:r>
              <a:rPr lang="en-US" sz="1400">
                <a:solidFill>
                  <a:srgbClr val="000000"/>
                </a:solidFill>
              </a:rPr>
              <a:t>&lt; 0.0001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9943" name="Rectangle 12"/>
          <p:cNvSpPr>
            <a:spLocks noChangeArrowheads="1"/>
          </p:cNvSpPr>
          <p:nvPr/>
        </p:nvSpPr>
        <p:spPr bwMode="auto">
          <a:xfrm>
            <a:off x="3946525" y="6503988"/>
            <a:ext cx="5761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Elborn JS, 34th ECFC 2011;Vertex press release June 10, 2011</a:t>
            </a:r>
          </a:p>
        </p:txBody>
      </p:sp>
    </p:spTree>
    <p:extLst>
      <p:ext uri="{BB962C8B-B14F-4D97-AF65-F5344CB8AC3E}">
        <p14:creationId xmlns:p14="http://schemas.microsoft.com/office/powerpoint/2010/main" val="2144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6600" y="50800"/>
            <a:ext cx="7640638" cy="796925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Change from Baseline in Weight</a:t>
            </a:r>
          </a:p>
        </p:txBody>
      </p:sp>
      <p:graphicFrame>
        <p:nvGraphicFramePr>
          <p:cNvPr id="41986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252413" y="1373188"/>
          <a:ext cx="8929687" cy="487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Prism 5" r:id="rId4" imgW="7137400" imgH="3898900" progId="">
                  <p:embed/>
                </p:oleObj>
              </mc:Choice>
              <mc:Fallback>
                <p:oleObj name="Prism 5" r:id="rId4" imgW="7137400" imgH="38989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373188"/>
                        <a:ext cx="8929687" cy="487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879850" y="990600"/>
            <a:ext cx="1727200" cy="898525"/>
          </a:xfrm>
          <a:prstGeom prst="rect">
            <a:avLst/>
          </a:prstGeom>
          <a:solidFill>
            <a:srgbClr val="8CC63F">
              <a:alpha val="549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Treatment effect at Week 24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+ 2.8 kg</a:t>
            </a:r>
            <a:endParaRPr lang="en-US" sz="1400">
              <a:solidFill>
                <a:srgbClr val="000000"/>
              </a:solidFill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P </a:t>
            </a:r>
            <a:r>
              <a:rPr lang="en-US" sz="1400">
                <a:solidFill>
                  <a:srgbClr val="000000"/>
                </a:solidFill>
              </a:rPr>
              <a:t>&lt; 0.0001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7340600" y="992188"/>
            <a:ext cx="1717675" cy="898525"/>
          </a:xfrm>
          <a:prstGeom prst="rect">
            <a:avLst/>
          </a:prstGeom>
          <a:solidFill>
            <a:schemeClr val="folHlink">
              <a:alpha val="5490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Treatment effect at Week 48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+ 2.7 kg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P </a:t>
            </a:r>
            <a:r>
              <a:rPr lang="en-US" sz="1400">
                <a:solidFill>
                  <a:srgbClr val="000000"/>
                </a:solidFill>
              </a:rPr>
              <a:t>= 0.0001</a:t>
            </a: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6130925" y="6324600"/>
            <a:ext cx="30130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Elborn JS, 34th ECFC 2011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Vertex press release June 10, 2011</a:t>
            </a:r>
            <a:endParaRPr lang="en-US" sz="1400" i="1" u="sng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95250" y="6505575"/>
            <a:ext cx="4005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See talk by M Drumm: S1 (Thursday 2:00 PM)</a:t>
            </a:r>
          </a:p>
        </p:txBody>
      </p:sp>
    </p:spTree>
    <p:extLst>
      <p:ext uri="{BB962C8B-B14F-4D97-AF65-F5344CB8AC3E}">
        <p14:creationId xmlns:p14="http://schemas.microsoft.com/office/powerpoint/2010/main" val="279504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11175"/>
            <a:ext cx="9144000" cy="111125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Summary of VX-770 Phase III Study in </a:t>
            </a:r>
            <a:br>
              <a:rPr lang="en-US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4000">
                <a:solidFill>
                  <a:srgbClr val="000099"/>
                </a:solidFill>
                <a:latin typeface="Times New Roman" charset="0"/>
                <a:ea typeface="ＭＳ Ｐゴシック" charset="0"/>
                <a:cs typeface="Times New Roman" charset="0"/>
              </a:rPr>
              <a:t>CF Patients with the G551D Mutation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3700" y="1644391"/>
            <a:ext cx="8301038" cy="4177779"/>
          </a:xfrm>
        </p:spPr>
        <p:txBody>
          <a:bodyPr/>
          <a:lstStyle/>
          <a:p>
            <a:pPr marL="227013" indent="-227013" eaLnBrk="1" hangingPunct="1">
              <a:spcBef>
                <a:spcPct val="50000"/>
              </a:spcBef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Rapid onset and sustained improvement in lung function (primary endpoint: absolute change in % predicted FEV</a:t>
            </a:r>
            <a:r>
              <a:rPr lang="en-US" altLang="zh-CN" baseline="-25000" dirty="0">
                <a:latin typeface="Arial" charset="0"/>
                <a:ea typeface="SimSun" charset="0"/>
                <a:cs typeface="SimSun" charset="0"/>
              </a:rPr>
              <a:t>1</a:t>
            </a: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) </a:t>
            </a:r>
          </a:p>
          <a:p>
            <a:pPr marL="227013" indent="-227013" eaLnBrk="1" hangingPunct="1">
              <a:spcBef>
                <a:spcPct val="50000"/>
              </a:spcBef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Parallel improvement in CFTR function and lung function</a:t>
            </a:r>
          </a:p>
          <a:p>
            <a:pPr marL="227013" indent="-227013" eaLnBrk="1" hangingPunct="1">
              <a:spcBef>
                <a:spcPct val="50000"/>
              </a:spcBef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Sustained improvements in other outcomes including risk of exacerbation, respiratory symptoms and</a:t>
            </a:r>
            <a:r>
              <a:rPr lang="en-US" altLang="zh-CN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weight gain</a:t>
            </a:r>
          </a:p>
          <a:p>
            <a:pPr marL="227013" indent="-227013" eaLnBrk="1" hangingPunct="1">
              <a:spcBef>
                <a:spcPct val="50000"/>
              </a:spcBef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 important safety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concerns</a:t>
            </a:r>
          </a:p>
          <a:p>
            <a:pPr marL="227013" indent="-227013" eaLnBrk="1" hangingPunct="1">
              <a:spcBef>
                <a:spcPct val="50000"/>
              </a:spcBef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KALYDECO was approved by the FDA on January 31, 2012 for patients with CF who are 6 years of age and older and who have a G551D mutation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273050" y="5934075"/>
            <a:ext cx="6307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i="1">
                <a:solidFill>
                  <a:srgbClr val="000000"/>
                </a:solidFill>
              </a:rPr>
              <a:t>For more information on other VX-770 studies, see posters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i="1">
                <a:solidFill>
                  <a:srgbClr val="000000"/>
                </a:solidFill>
              </a:rPr>
              <a:t>by R Ahrens, E McKone &amp; P Flume: #s 203, 204 &amp; 206, respectively</a:t>
            </a:r>
          </a:p>
        </p:txBody>
      </p:sp>
    </p:spTree>
    <p:extLst>
      <p:ext uri="{BB962C8B-B14F-4D97-AF65-F5344CB8AC3E}">
        <p14:creationId xmlns:p14="http://schemas.microsoft.com/office/powerpoint/2010/main" val="385085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5 Classes of CFTR Mutations</a:t>
            </a:r>
          </a:p>
        </p:txBody>
      </p:sp>
      <p:pic>
        <p:nvPicPr>
          <p:cNvPr id="19458" name="Picture 9" descr="MutnClass1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1671638" cy="2189163"/>
          </a:xfrm>
          <a:noFill/>
        </p:spPr>
      </p:pic>
      <p:pic>
        <p:nvPicPr>
          <p:cNvPr id="19459" name="Picture 13" descr="MutnClass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19200"/>
            <a:ext cx="1644650" cy="2189163"/>
          </a:xfrm>
          <a:noFill/>
        </p:spPr>
      </p:pic>
      <p:pic>
        <p:nvPicPr>
          <p:cNvPr id="19460" name="Picture 15" descr="MutnClass3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143000"/>
            <a:ext cx="1487488" cy="2189163"/>
          </a:xfrm>
          <a:noFill/>
        </p:spPr>
      </p:pic>
      <p:pic>
        <p:nvPicPr>
          <p:cNvPr id="19461" name="Picture 17" descr="MutnClass4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219200"/>
            <a:ext cx="1539875" cy="2189163"/>
          </a:xfrm>
          <a:noFill/>
        </p:spPr>
      </p:pic>
      <p:pic>
        <p:nvPicPr>
          <p:cNvPr id="19462" name="Picture 19" descr="MutnClas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685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20"/>
          <p:cNvSpPr txBox="1">
            <a:spLocks noChangeArrowheads="1"/>
          </p:cNvSpPr>
          <p:nvPr/>
        </p:nvSpPr>
        <p:spPr bwMode="auto">
          <a:xfrm>
            <a:off x="304800" y="3429000"/>
            <a:ext cx="1676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CC00"/>
                </a:solidFill>
                <a:latin typeface="Times New Roman" charset="0"/>
              </a:rPr>
              <a:t>I</a:t>
            </a:r>
          </a:p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Defective</a:t>
            </a:r>
          </a:p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Production</a:t>
            </a:r>
          </a:p>
          <a:p>
            <a:pPr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64" name="Text Box 21"/>
          <p:cNvSpPr txBox="1">
            <a:spLocks noChangeArrowheads="1"/>
          </p:cNvSpPr>
          <p:nvPr/>
        </p:nvSpPr>
        <p:spPr bwMode="auto">
          <a:xfrm>
            <a:off x="1981200" y="3276600"/>
            <a:ext cx="1676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CC00"/>
                </a:solidFill>
                <a:latin typeface="Times New Roman" charset="0"/>
              </a:rPr>
              <a:t>II</a:t>
            </a:r>
          </a:p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Defective</a:t>
            </a:r>
          </a:p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Processing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65" name="Text Box 22"/>
          <p:cNvSpPr txBox="1">
            <a:spLocks noChangeArrowheads="1"/>
          </p:cNvSpPr>
          <p:nvPr/>
        </p:nvSpPr>
        <p:spPr bwMode="auto">
          <a:xfrm>
            <a:off x="3733800" y="3505200"/>
            <a:ext cx="16764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CC00"/>
                </a:solidFill>
                <a:latin typeface="Times New Roman" charset="0"/>
              </a:rPr>
              <a:t>III</a:t>
            </a:r>
          </a:p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Defective</a:t>
            </a:r>
          </a:p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Regulation</a:t>
            </a:r>
          </a:p>
          <a:p>
            <a:pPr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endParaRPr lang="en-US" sz="2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66" name="Text Box 23"/>
          <p:cNvSpPr txBox="1">
            <a:spLocks noChangeArrowheads="1"/>
          </p:cNvSpPr>
          <p:nvPr/>
        </p:nvSpPr>
        <p:spPr bwMode="auto">
          <a:xfrm>
            <a:off x="5410200" y="3505200"/>
            <a:ext cx="17526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CC00"/>
                </a:solidFill>
                <a:latin typeface="Times New Roman" charset="0"/>
              </a:rPr>
              <a:t>IV</a:t>
            </a:r>
          </a:p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Defective</a:t>
            </a:r>
          </a:p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Conductance</a:t>
            </a:r>
          </a:p>
          <a:p>
            <a:pPr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endParaRPr lang="en-US" sz="2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67" name="Text Box 24"/>
          <p:cNvSpPr txBox="1">
            <a:spLocks noChangeArrowheads="1"/>
          </p:cNvSpPr>
          <p:nvPr/>
        </p:nvSpPr>
        <p:spPr bwMode="auto">
          <a:xfrm>
            <a:off x="7162800" y="3505200"/>
            <a:ext cx="16764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CC00"/>
                </a:solidFill>
                <a:latin typeface="Times New Roman" charset="0"/>
              </a:rPr>
              <a:t>V</a:t>
            </a:r>
          </a:p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Reduced</a:t>
            </a:r>
          </a:p>
          <a:p>
            <a:pPr algn="ctr"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alibri" charset="0"/>
              </a:rPr>
              <a:t>Amounts</a:t>
            </a:r>
          </a:p>
          <a:p>
            <a:pPr defTabSz="914400" eaLnBrk="1" fontAlgn="base" hangingPunct="1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</a:pPr>
            <a:endParaRPr lang="en-US" sz="2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533400" y="5257800"/>
            <a:ext cx="1125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charset="0"/>
                <a:cs typeface="Times New Roman" charset="0"/>
              </a:rPr>
              <a:t>G542X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charset="0"/>
                <a:cs typeface="Times New Roman" charset="0"/>
              </a:rPr>
              <a:t>R553X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charset="0"/>
                <a:cs typeface="Times New Roman" charset="0"/>
              </a:rPr>
              <a:t>W1282X</a:t>
            </a:r>
          </a:p>
        </p:txBody>
      </p:sp>
      <p:sp>
        <p:nvSpPr>
          <p:cNvPr id="19469" name="TextBox 15"/>
          <p:cNvSpPr txBox="1">
            <a:spLocks noChangeArrowheads="1"/>
          </p:cNvSpPr>
          <p:nvPr/>
        </p:nvSpPr>
        <p:spPr bwMode="auto">
          <a:xfrm>
            <a:off x="2362200" y="5334000"/>
            <a:ext cx="1023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charset="0"/>
                <a:cs typeface="Times New Roman" charset="0"/>
              </a:rPr>
              <a:t>F508del</a:t>
            </a:r>
          </a:p>
        </p:txBody>
      </p:sp>
      <p:sp>
        <p:nvSpPr>
          <p:cNvPr id="19470" name="TextBox 16"/>
          <p:cNvSpPr txBox="1">
            <a:spLocks noChangeArrowheads="1"/>
          </p:cNvSpPr>
          <p:nvPr/>
        </p:nvSpPr>
        <p:spPr bwMode="auto">
          <a:xfrm>
            <a:off x="4038600" y="5334000"/>
            <a:ext cx="1069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charset="0"/>
                <a:cs typeface="Times New Roman" charset="0"/>
              </a:rPr>
              <a:t>G551D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charset="0"/>
                <a:cs typeface="Times New Roman" charset="0"/>
              </a:rPr>
              <a:t>N1303K</a:t>
            </a:r>
          </a:p>
        </p:txBody>
      </p:sp>
      <p:sp>
        <p:nvSpPr>
          <p:cNvPr id="19471" name="TextBox 17"/>
          <p:cNvSpPr txBox="1">
            <a:spLocks noChangeArrowheads="1"/>
          </p:cNvSpPr>
          <p:nvPr/>
        </p:nvSpPr>
        <p:spPr bwMode="auto">
          <a:xfrm>
            <a:off x="5715000" y="5334000"/>
            <a:ext cx="982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charset="0"/>
                <a:cs typeface="Times New Roman" charset="0"/>
              </a:rPr>
              <a:t>R117H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charset="0"/>
                <a:cs typeface="Times New Roman" charset="0"/>
              </a:rPr>
              <a:t>R334W</a:t>
            </a:r>
          </a:p>
        </p:txBody>
      </p:sp>
      <p:sp>
        <p:nvSpPr>
          <p:cNvPr id="19472" name="TextBox 18"/>
          <p:cNvSpPr txBox="1">
            <a:spLocks noChangeArrowheads="1"/>
          </p:cNvSpPr>
          <p:nvPr/>
        </p:nvSpPr>
        <p:spPr bwMode="auto">
          <a:xfrm>
            <a:off x="7010400" y="5410200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charset="0"/>
                <a:cs typeface="Times New Roman" charset="0"/>
              </a:rPr>
              <a:t>3849+10kbC&gt;T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charset="0"/>
                <a:cs typeface="Times New Roman" charset="0"/>
              </a:rPr>
              <a:t>3272-26A&gt;G</a:t>
            </a:r>
          </a:p>
        </p:txBody>
      </p:sp>
      <p:sp>
        <p:nvSpPr>
          <p:cNvPr id="19473" name="TextBox 19"/>
          <p:cNvSpPr txBox="1">
            <a:spLocks noChangeArrowheads="1"/>
          </p:cNvSpPr>
          <p:nvPr/>
        </p:nvSpPr>
        <p:spPr bwMode="auto">
          <a:xfrm>
            <a:off x="3886200" y="4267200"/>
            <a:ext cx="1866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black"/>
                </a:solidFill>
                <a:latin typeface="Calibri" charset="0"/>
              </a:rPr>
              <a:t>CFTR is made</a:t>
            </a:r>
          </a:p>
          <a:p>
            <a:pPr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black"/>
                </a:solidFill>
                <a:latin typeface="Calibri" charset="0"/>
              </a:rPr>
              <a:t>&amp; in proper</a:t>
            </a:r>
          </a:p>
          <a:p>
            <a:pPr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black"/>
                </a:solidFill>
                <a:latin typeface="Calibri" charset="0"/>
              </a:rPr>
              <a:t>Location, but</a:t>
            </a:r>
          </a:p>
          <a:p>
            <a:pPr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black"/>
                </a:solidFill>
                <a:latin typeface="Calibri" charset="0"/>
              </a:rPr>
              <a:t>Does not function</a:t>
            </a:r>
          </a:p>
          <a:p>
            <a:pPr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black"/>
                </a:solidFill>
                <a:latin typeface="Calibri" charset="0"/>
              </a:rPr>
              <a:t>normally</a:t>
            </a:r>
          </a:p>
        </p:txBody>
      </p:sp>
    </p:spTree>
    <p:extLst>
      <p:ext uri="{BB962C8B-B14F-4D97-AF65-F5344CB8AC3E}">
        <p14:creationId xmlns:p14="http://schemas.microsoft.com/office/powerpoint/2010/main" val="235512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661</Words>
  <Application>Microsoft Macintosh PowerPoint</Application>
  <PresentationFormat>On-screen Show (4:3)</PresentationFormat>
  <Paragraphs>176</Paragraphs>
  <Slides>10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Office Theme</vt:lpstr>
      <vt:lpstr>Standarddesign</vt:lpstr>
      <vt:lpstr>1_Standarddesign</vt:lpstr>
      <vt:lpstr>2_Standarddesign</vt:lpstr>
      <vt:lpstr>3_Standarddesign</vt:lpstr>
      <vt:lpstr>4_Standarddesign</vt:lpstr>
      <vt:lpstr>1_Office Theme</vt:lpstr>
      <vt:lpstr>Prism Project</vt:lpstr>
      <vt:lpstr>Prism 5</vt:lpstr>
      <vt:lpstr>High-Throughput Screening Speeding Up CF Drug Discovery</vt:lpstr>
      <vt:lpstr>VX-770 Phase III Study Design</vt:lpstr>
      <vt:lpstr>Change from Baseline in Sweat Chloride </vt:lpstr>
      <vt:lpstr>Absolute Change in FEV1 % Predicted</vt:lpstr>
      <vt:lpstr>Time to First Pulmonary Exacerbation</vt:lpstr>
      <vt:lpstr>Change from Baseline in CFQ-R Respiratory Domain </vt:lpstr>
      <vt:lpstr>Change from Baseline in Weight</vt:lpstr>
      <vt:lpstr>Summary of VX-770 Phase III Study in  CF Patients with the G551D Mutation</vt:lpstr>
      <vt:lpstr>5 Classes of CFTR Mutations</vt:lpstr>
      <vt:lpstr>2011 Clinical Studies with  CFTR Modulators</vt:lpstr>
    </vt:vector>
  </TitlesOfParts>
  <Company>UW - Pediatrics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High-Throughput Screening Speeding Up CF Drug Discovery</dc:title>
  <dc:creator>admin</dc:creator>
  <cp:lastModifiedBy>admin</cp:lastModifiedBy>
  <cp:revision>2</cp:revision>
  <dcterms:created xsi:type="dcterms:W3CDTF">2012-02-06T17:21:36Z</dcterms:created>
  <dcterms:modified xsi:type="dcterms:W3CDTF">2012-02-06T17:37:06Z</dcterms:modified>
</cp:coreProperties>
</file>