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10" autoAdjust="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9FD1342-4654-4AE7-8883-412818464E9A}" type="datetimeFigureOut">
              <a:rPr lang="en-US" smtClean="0"/>
              <a:t>2/17/2012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E9CC652-8F78-4859-BE42-BEC748D76CD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1342-4654-4AE7-8883-412818464E9A}" type="datetimeFigureOut">
              <a:rPr lang="en-US" smtClean="0"/>
              <a:t>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CC652-8F78-4859-BE42-BEC748D76C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1342-4654-4AE7-8883-412818464E9A}" type="datetimeFigureOut">
              <a:rPr lang="en-US" smtClean="0"/>
              <a:t>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E9CC652-8F78-4859-BE42-BEC748D76C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1342-4654-4AE7-8883-412818464E9A}" type="datetimeFigureOut">
              <a:rPr lang="en-US" smtClean="0"/>
              <a:t>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CC652-8F78-4859-BE42-BEC748D76CD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FD1342-4654-4AE7-8883-412818464E9A}" type="datetimeFigureOut">
              <a:rPr lang="en-US" smtClean="0"/>
              <a:t>2/17/2012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E9CC652-8F78-4859-BE42-BEC748D76CD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1342-4654-4AE7-8883-412818464E9A}" type="datetimeFigureOut">
              <a:rPr lang="en-US" smtClean="0"/>
              <a:t>2/17/2012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CC652-8F78-4859-BE42-BEC748D76CD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1342-4654-4AE7-8883-412818464E9A}" type="datetimeFigureOut">
              <a:rPr lang="en-US" smtClean="0"/>
              <a:t>2/17/2012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CC652-8F78-4859-BE42-BEC748D76CD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1342-4654-4AE7-8883-412818464E9A}" type="datetimeFigureOut">
              <a:rPr lang="en-US" smtClean="0"/>
              <a:t>2/17/2012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CC652-8F78-4859-BE42-BEC748D76CD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1342-4654-4AE7-8883-412818464E9A}" type="datetimeFigureOut">
              <a:rPr lang="en-US" smtClean="0"/>
              <a:t>2/17/2012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CC652-8F78-4859-BE42-BEC748D76C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1342-4654-4AE7-8883-412818464E9A}" type="datetimeFigureOut">
              <a:rPr lang="en-US" smtClean="0"/>
              <a:t>2/17/2012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E9CC652-8F78-4859-BE42-BEC748D76CD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1342-4654-4AE7-8883-412818464E9A}" type="datetimeFigureOut">
              <a:rPr lang="en-US" smtClean="0"/>
              <a:t>2/17/2012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CC652-8F78-4859-BE42-BEC748D76CD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49FD1342-4654-4AE7-8883-412818464E9A}" type="datetimeFigureOut">
              <a:rPr lang="en-US" smtClean="0"/>
              <a:t>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EE9CC652-8F78-4859-BE42-BEC748D76CD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3733800"/>
            <a:ext cx="5105400" cy="1828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D.B. Sanders, MD</a:t>
            </a:r>
          </a:p>
          <a:p>
            <a:r>
              <a:rPr lang="en-US" sz="2400" dirty="0" smtClean="0"/>
              <a:t>UW-Madison Parent Webinar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Pulmonary </a:t>
            </a:r>
            <a:r>
              <a:rPr lang="en-US" dirty="0" smtClean="0"/>
              <a:t>Exacerbation</a:t>
            </a:r>
            <a:br>
              <a:rPr lang="en-US" dirty="0" smtClean="0"/>
            </a:br>
            <a:r>
              <a:rPr lang="en-US" dirty="0" smtClean="0"/>
              <a:t>Nuts and Bolts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29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 acute worsening of signs and symptoms</a:t>
            </a:r>
          </a:p>
          <a:p>
            <a:pPr lvl="1"/>
            <a:r>
              <a:rPr lang="en-US" sz="2000" dirty="0" smtClean="0"/>
              <a:t>Cough, increased sputum, decreased energy, decreased appetite, weight loss</a:t>
            </a:r>
          </a:p>
          <a:p>
            <a:pPr lvl="1"/>
            <a:r>
              <a:rPr lang="en-US" sz="2000" dirty="0" smtClean="0"/>
              <a:t>Can include coughing up blood, shortness of breath, chest pain</a:t>
            </a:r>
          </a:p>
          <a:p>
            <a:r>
              <a:rPr lang="en-US" sz="2400" dirty="0" smtClean="0"/>
              <a:t>Usually accompanied by an acute decrease in lung function (usually, FEV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35-40% of patients with CF require IV antibiotics each year</a:t>
            </a:r>
          </a:p>
          <a:p>
            <a:pPr lvl="1"/>
            <a:r>
              <a:rPr lang="en-US" sz="2000" dirty="0" smtClean="0"/>
              <a:t>Many more require oral or inhaled antibiotics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Definition/Epidemiology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96381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Anything that disrupts the bacteria that can be found in the lungs of people with CF:</a:t>
            </a:r>
          </a:p>
          <a:p>
            <a:pPr lvl="1"/>
            <a:r>
              <a:rPr lang="en-US" sz="2000" dirty="0" smtClean="0"/>
              <a:t>New bacteria (</a:t>
            </a:r>
            <a:r>
              <a:rPr lang="en-US" sz="2000" i="1" dirty="0" smtClean="0"/>
              <a:t>Pseudomonas </a:t>
            </a:r>
            <a:r>
              <a:rPr lang="en-US" sz="2000" i="1" dirty="0" err="1" smtClean="0"/>
              <a:t>aeruginosa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Old bacteria, new growth, or new virulence</a:t>
            </a:r>
          </a:p>
          <a:p>
            <a:pPr lvl="1"/>
            <a:r>
              <a:rPr lang="en-US" sz="2000" dirty="0" smtClean="0"/>
              <a:t>Viral infections (influenza)</a:t>
            </a:r>
          </a:p>
          <a:p>
            <a:pPr lvl="1"/>
            <a:r>
              <a:rPr lang="en-US" sz="2000" dirty="0" smtClean="0"/>
              <a:t>Not taking medications regularly</a:t>
            </a:r>
          </a:p>
          <a:p>
            <a:pPr lvl="1"/>
            <a:r>
              <a:rPr lang="en-US" sz="2000" dirty="0" smtClean="0"/>
              <a:t>Other: pollution, allergies, reflux (heartburn), ABPA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What causes a pulmonary exacerbation?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7508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You don’t feel good</a:t>
            </a:r>
          </a:p>
          <a:p>
            <a:pPr lvl="1"/>
            <a:r>
              <a:rPr lang="en-US" sz="2000" dirty="0" smtClean="0"/>
              <a:t>Missed work, missed school, missed activities</a:t>
            </a:r>
          </a:p>
          <a:p>
            <a:r>
              <a:rPr lang="en-US" sz="2400" dirty="0" smtClean="0"/>
              <a:t>May require hospitalization</a:t>
            </a:r>
          </a:p>
          <a:p>
            <a:r>
              <a:rPr lang="en-US" sz="2400" dirty="0" smtClean="0"/>
              <a:t>May lead to more decline in lung function</a:t>
            </a:r>
          </a:p>
          <a:p>
            <a:pPr lvl="1"/>
            <a:r>
              <a:rPr lang="en-US" sz="2000" dirty="0" smtClean="0"/>
              <a:t>~25% of patients don’t immediately recover all of their lung function after they are hospitalized for an exacerbation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Why are exacerbations important?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8058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Why are exacerbations important?</a:t>
            </a:r>
            <a:endParaRPr lang="en-US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1676400"/>
            <a:ext cx="8495167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606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If you are having symptoms of an exacerbation:</a:t>
            </a:r>
          </a:p>
          <a:p>
            <a:pPr lvl="1"/>
            <a:r>
              <a:rPr lang="en-US" sz="2000" dirty="0" smtClean="0"/>
              <a:t>Increase chest PT to 3-4 times per day</a:t>
            </a:r>
          </a:p>
          <a:p>
            <a:pPr lvl="1"/>
            <a:r>
              <a:rPr lang="en-US" sz="2000" dirty="0" smtClean="0"/>
              <a:t>Make sure you are taking all of your medications</a:t>
            </a:r>
          </a:p>
          <a:p>
            <a:pPr lvl="1"/>
            <a:r>
              <a:rPr lang="en-US" sz="2000" dirty="0" smtClean="0"/>
              <a:t>Call us if symptoms are really bad, or if they’re not getting better after 4-5 days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What to do?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3910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We may prescribe oral or inhaled antibiotics over the phone</a:t>
            </a:r>
          </a:p>
          <a:p>
            <a:r>
              <a:rPr lang="en-US" sz="2400" dirty="0" smtClean="0"/>
              <a:t>We may ask you to come to clinic for a visit</a:t>
            </a:r>
          </a:p>
          <a:p>
            <a:pPr lvl="1"/>
            <a:r>
              <a:rPr lang="en-US" sz="2000" dirty="0" smtClean="0"/>
              <a:t>We may decide to admit you to the hospital</a:t>
            </a:r>
          </a:p>
          <a:p>
            <a:r>
              <a:rPr lang="en-US" sz="2400" dirty="0" smtClean="0"/>
              <a:t>In the hospital:</a:t>
            </a:r>
          </a:p>
          <a:p>
            <a:pPr lvl="1"/>
            <a:r>
              <a:rPr lang="en-US" sz="2000" dirty="0" smtClean="0"/>
              <a:t>We use IV antibiotics (usually 2)</a:t>
            </a:r>
          </a:p>
          <a:p>
            <a:pPr lvl="1"/>
            <a:r>
              <a:rPr lang="en-US" sz="2000" dirty="0" smtClean="0"/>
              <a:t>We give chest PT 4 times per day</a:t>
            </a:r>
          </a:p>
          <a:p>
            <a:pPr lvl="1"/>
            <a:r>
              <a:rPr lang="en-US" sz="2000" dirty="0" smtClean="0"/>
              <a:t>We make sure to increase nutrition</a:t>
            </a:r>
          </a:p>
          <a:p>
            <a:pPr lvl="1"/>
            <a:r>
              <a:rPr lang="en-US" sz="2000" dirty="0" smtClean="0"/>
              <a:t>We try to make sure you get rest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What are our options?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40627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Take your medications and do your chest PT</a:t>
            </a:r>
          </a:p>
          <a:p>
            <a:r>
              <a:rPr lang="en-US" sz="2400" dirty="0" smtClean="0"/>
              <a:t>Maintain your weight</a:t>
            </a:r>
          </a:p>
          <a:p>
            <a:r>
              <a:rPr lang="en-US" sz="2400" dirty="0" smtClean="0"/>
              <a:t>Get the flu vaccine every year</a:t>
            </a:r>
          </a:p>
          <a:p>
            <a:r>
              <a:rPr lang="en-US" sz="2400" dirty="0" smtClean="0"/>
              <a:t>Avoid people with colds/wash your hands</a:t>
            </a:r>
          </a:p>
          <a:p>
            <a:r>
              <a:rPr lang="en-US" sz="2400" dirty="0" smtClean="0"/>
              <a:t>Let us know early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How can you prevent an exacerbation?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8265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220</TotalTime>
  <Words>336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Grid</vt:lpstr>
      <vt:lpstr>Pulmonary Exacerbation Nuts and Bolts</vt:lpstr>
      <vt:lpstr>Definition/Epidemiology</vt:lpstr>
      <vt:lpstr>What causes a pulmonary exacerbation?</vt:lpstr>
      <vt:lpstr>Why are exacerbations important?</vt:lpstr>
      <vt:lpstr>Why are exacerbations important?</vt:lpstr>
      <vt:lpstr>What to do?</vt:lpstr>
      <vt:lpstr>What are our options?</vt:lpstr>
      <vt:lpstr>How can you prevent an exacerbation?</vt:lpstr>
    </vt:vector>
  </TitlesOfParts>
  <Company>University of Wisconsin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Pulmonary Exacerbations</dc:title>
  <dc:creator>uwpediatrics</dc:creator>
  <cp:lastModifiedBy>uwpediatrics</cp:lastModifiedBy>
  <cp:revision>8</cp:revision>
  <dcterms:created xsi:type="dcterms:W3CDTF">2012-02-14T22:33:27Z</dcterms:created>
  <dcterms:modified xsi:type="dcterms:W3CDTF">2012-02-17T15:07:11Z</dcterms:modified>
</cp:coreProperties>
</file>